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20" d="100"/>
          <a:sy n="120" d="100"/>
        </p:scale>
        <p:origin x="-5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b="0">
                <a:solidFill>
                  <a:srgbClr val="FFFFFF"/>
                </a:solidFill>
                <a:effectLst>
                  <a:outerShdw blurRad="38100" dist="38100" dir="2700000" rotWithShape="0">
                    <a:srgbClr val="000000"/>
                  </a:outerShdw>
                </a:effectLst>
                <a:latin typeface="+mn-lt"/>
                <a:ea typeface="+mn-ea"/>
                <a:cs typeface="+mn-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particle_Au_toxicity/Effect%20of%20gold%20nanoparticles%20on%20spermatozo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particle_Au_toxicity/Size%20dependent%20cytotoxicity%20of%20gold%20nano%20particles%20-%20Smal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hyperlink" Target="https://wecanfigurethisout.org/NANO/lecture_notes/Nano_challenges_and_fears_Supporting_materials_files/Nanoparticle_toxicity/Nanotoxicology%20-%20Studies%20of%20Ultrafine%20Particle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Case%20Study%20-%20Nano%20sunscreen/Nano%20Sunscreen%20-%20Scientific%20American.pdf" TargetMode="External"/><Relationship Id="rId3" Type="http://schemas.openxmlformats.org/officeDocument/2006/relationships/hyperlink" Target="https://wecanfigurethisout.org/NANO/lecture_notes/Nano_challenges_and_fears_Supporting_materials_files/Case%20Study%20-%20Nano%20sunscreen/Nano%20Sunscreen%20-%20Friends%20of%20the%20Earth%20Guid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Case%20Study%20-%20Nano%20sunscreen/Nano%20Sunscreen%20-%20ConsumerReports.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particle_Ag_toxicity/Linking%20toxicity%20and%20adaptive%20responses%20_%20_%20_%20bacterium%20_%20_%20_%20exposed%20to%20silver%20-%20PNAS%20-%202014.pdf" TargetMode="Externa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fonline.com/articles/090701.html" TargetMode="Externa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particle_Ag_toxicity/CTA%20list%20of%20nano%20Ag%20containing%20product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20Medicine/Unintended_consequences_of_living_in_the_industrialized_world.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s://wecanfigurethisout.org/NANO/lecture_notes/Nano_challenges_and_fears_Supporting_materials_files/Asbestos_CNT/Sci%20Am%20-%20Asbestos%20Revisited%20-%20July%201997.pdf" TargetMode="External"/><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htm%23CytImmun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Nanoparticle_toxicity/Nanotoxicology%20-%20Studies%20of%20Ultrafine%20Particles.pdf" TargetMode="Externa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Asbestos_CNT/Cook-NHEERL-Asbestos.pdf" TargetMode="Externa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https://wecanfigurethisout.org/NANO/lecture_notes/Nano_challenges_and_fears_Supporting_materials_files/Asbestos_CNT/Cook-NHEERL-Asbestos.pdf" TargetMode="External"/><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wecanfigurethisout.org/NANO/lecture_notes/Nano_challenges_and_fears_Supporting_materials_files/Asbestos_CNT/Cook-NHEERL-Asbestos.pdf" TargetMode="External"/><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ecture_notes/Nano_challenges_and_fears_Supporting_materials_files/Asbestos_CNT/Shukla_Multiple_roles_of_oxidants_in_pathogenesis%20of%20asbestos.pdf" TargetMode="Externa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hyperlink" Target="https://wecanfigurethisout.org/NANO/lecture_notes/Nano_challenges_and_fears_Supporting_materials_files/Asbestos_CNT/Nature%20Nano%20-%20CNTs%20in%20mice.pdf" TargetMode="External"/><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s://wecanfigurethisout.org/NANO/lecture_notes/Nano_challenges_and_fears_Supporting_materials_files/Nanoparticle_Au_toxicity/Gold%20nanoparticles-%20From%20nanomedicine%20to%20nanosensing.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13" name="Rectangle 2"/>
          <p:cNvSpPr txBox="1">
            <a:spLocks noGrp="1"/>
          </p:cNvSpPr>
          <p:nvPr>
            <p:ph type="title"/>
          </p:nvPr>
        </p:nvSpPr>
        <p:spPr>
          <a:xfrm>
            <a:off x="304800" y="0"/>
            <a:ext cx="8534400" cy="838200"/>
          </a:xfrm>
          <a:prstGeom prst="rect">
            <a:avLst/>
          </a:prstGeom>
        </p:spPr>
        <p:txBody>
          <a:bodyPr/>
          <a:lstStyle/>
          <a:p>
            <a:r>
              <a:t>Nanotechnology Challenges and Fears</a:t>
            </a:r>
          </a:p>
        </p:txBody>
      </p:sp>
      <p:sp>
        <p:nvSpPr>
          <p:cNvPr id="114" name="Rectangle 3"/>
          <p:cNvSpPr txBox="1">
            <a:spLocks noGrp="1"/>
          </p:cNvSpPr>
          <p:nvPr>
            <p:ph type="body" idx="1"/>
          </p:nvPr>
        </p:nvSpPr>
        <p:spPr>
          <a:xfrm>
            <a:off x="228600" y="914400"/>
            <a:ext cx="8686800" cy="5334000"/>
          </a:xfrm>
          <a:prstGeom prst="rect">
            <a:avLst/>
          </a:prstGeom>
        </p:spPr>
        <p:txBody>
          <a:bodyPr/>
          <a:lstStyle/>
          <a:p>
            <a:pPr marL="342900" indent="-342900">
              <a:tabLst>
                <a:tab pos="457200" algn="l"/>
              </a:tabLst>
              <a:defRPr sz="1800">
                <a:latin typeface="+mn-lt"/>
                <a:ea typeface="+mn-ea"/>
                <a:cs typeface="+mn-cs"/>
                <a:sym typeface="Arial"/>
              </a:defRPr>
            </a:pPr>
            <a:r>
              <a:t>Today we’ll focus on health &amp; environmental challenges posed by nanotechnology</a:t>
            </a:r>
          </a:p>
          <a:p>
            <a:pPr marL="342900" indent="-342900">
              <a:tabLst>
                <a:tab pos="457200" algn="l"/>
              </a:tabLst>
              <a:defRPr sz="1600">
                <a:latin typeface="+mn-lt"/>
                <a:ea typeface="+mn-ea"/>
                <a:cs typeface="+mn-cs"/>
                <a:sym typeface="Arial"/>
              </a:defRPr>
            </a:pPr>
            <a:endParaRPr/>
          </a:p>
          <a:p>
            <a:pPr marL="342900" indent="-342900">
              <a:tabLst>
                <a:tab pos="457200" algn="l"/>
              </a:tabLst>
              <a:defRPr sz="1800">
                <a:latin typeface="+mn-lt"/>
                <a:ea typeface="+mn-ea"/>
                <a:cs typeface="+mn-cs"/>
                <a:sym typeface="Arial"/>
              </a:defRPr>
            </a:pPr>
            <a:r>
              <a:t>This will be based on “case studies” drawn from research and activist literature</a:t>
            </a:r>
          </a:p>
          <a:p>
            <a:pPr marL="342900" indent="-342900">
              <a:tabLst>
                <a:tab pos="457200" algn="l"/>
              </a:tabLst>
              <a:defRPr sz="1600">
                <a:latin typeface="+mn-lt"/>
                <a:ea typeface="+mn-ea"/>
                <a:cs typeface="+mn-cs"/>
                <a:sym typeface="Arial"/>
              </a:defRPr>
            </a:pPr>
            <a:endParaRPr/>
          </a:p>
          <a:p>
            <a:pPr marL="342900" indent="-342900">
              <a:tabLst>
                <a:tab pos="457200" algn="l"/>
              </a:tabLst>
              <a:defRPr sz="1800">
                <a:latin typeface="+mn-lt"/>
                <a:ea typeface="+mn-ea"/>
                <a:cs typeface="+mn-cs"/>
                <a:sym typeface="Arial"/>
              </a:defRPr>
            </a:pPr>
            <a:r>
              <a:t>For which general tone will be cautionary, or even downright negative</a:t>
            </a:r>
          </a:p>
          <a:p>
            <a:pPr marL="342900" indent="-342900">
              <a:tabLst>
                <a:tab pos="457200" algn="l"/>
              </a:tabLst>
              <a:defRPr sz="1800">
                <a:latin typeface="+mn-lt"/>
                <a:ea typeface="+mn-ea"/>
                <a:cs typeface="+mn-cs"/>
                <a:sym typeface="Arial"/>
              </a:defRPr>
            </a:pPr>
            <a:endParaRPr/>
          </a:p>
          <a:p>
            <a:pPr marL="342900" indent="-342900" algn="ctr">
              <a:tabLst>
                <a:tab pos="457200" algn="l"/>
              </a:tabLst>
              <a:defRPr sz="1800">
                <a:solidFill>
                  <a:srgbClr val="FFCC00"/>
                </a:solidFill>
                <a:latin typeface="+mn-lt"/>
                <a:ea typeface="+mn-ea"/>
                <a:cs typeface="+mn-cs"/>
                <a:sym typeface="Arial"/>
              </a:defRPr>
            </a:pPr>
            <a:r>
              <a:t>So before I begin, I want to offer three caveats / qualifications:</a:t>
            </a:r>
          </a:p>
          <a:p>
            <a:pPr marL="342900" indent="-342900">
              <a:tabLst>
                <a:tab pos="457200" algn="l"/>
              </a:tabLst>
              <a:defRPr sz="1800">
                <a:solidFill>
                  <a:srgbClr val="FF9933"/>
                </a:solidFill>
                <a:latin typeface="+mn-lt"/>
                <a:ea typeface="+mn-ea"/>
                <a:cs typeface="+mn-cs"/>
                <a:sym typeface="Arial"/>
              </a:defRPr>
            </a:pPr>
            <a:endParaRPr/>
          </a:p>
          <a:p>
            <a:pPr marL="342900" indent="-342900">
              <a:tabLst>
                <a:tab pos="457200" algn="l"/>
              </a:tabLst>
              <a:defRPr sz="1800">
                <a:latin typeface="+mn-lt"/>
                <a:ea typeface="+mn-ea"/>
                <a:cs typeface="+mn-cs"/>
                <a:sym typeface="Arial"/>
              </a:defRPr>
            </a:pPr>
            <a:r>
              <a:t>Caveat 1) All of what follows should be taken with reservations</a:t>
            </a:r>
          </a:p>
          <a:p>
            <a:pPr marL="342900" indent="-342900">
              <a:tabLst>
                <a:tab pos="457200" algn="l"/>
              </a:tabLst>
              <a:defRPr sz="1000">
                <a:latin typeface="+mn-lt"/>
                <a:ea typeface="+mn-ea"/>
                <a:cs typeface="+mn-cs"/>
                <a:sym typeface="Arial"/>
              </a:defRPr>
            </a:pPr>
            <a:endParaRPr/>
          </a:p>
          <a:p>
            <a:pPr marL="342900" indent="-342900">
              <a:tabLst>
                <a:tab pos="457200" algn="l"/>
              </a:tabLst>
              <a:defRPr sz="1800">
                <a:latin typeface="+mn-lt"/>
                <a:ea typeface="+mn-ea"/>
                <a:cs typeface="+mn-cs"/>
                <a:sym typeface="Arial"/>
              </a:defRPr>
            </a:pPr>
            <a:r>
              <a:t>	</a:t>
            </a:r>
            <a:r>
              <a:rPr sz="1600"/>
              <a:t>In the spirit of sounding warnings, I have </a:t>
            </a:r>
            <a:r>
              <a:rPr sz="1600" b="1"/>
              <a:t>sought out</a:t>
            </a:r>
            <a:r>
              <a:rPr sz="1600"/>
              <a:t> alarming data</a:t>
            </a:r>
          </a:p>
          <a:p>
            <a:pPr marL="342900" indent="-342900">
              <a:tabLst>
                <a:tab pos="457200" algn="l"/>
              </a:tabLst>
              <a:defRPr sz="900">
                <a:latin typeface="+mn-lt"/>
                <a:ea typeface="+mn-ea"/>
                <a:cs typeface="+mn-cs"/>
                <a:sym typeface="Arial"/>
              </a:defRPr>
            </a:pPr>
            <a:endParaRPr/>
          </a:p>
          <a:p>
            <a:pPr marL="342900" indent="-342900">
              <a:spcBef>
                <a:spcPts val="300"/>
              </a:spcBef>
              <a:tabLst>
                <a:tab pos="457200" algn="l"/>
              </a:tabLst>
              <a:defRPr sz="1600">
                <a:latin typeface="+mn-lt"/>
                <a:ea typeface="+mn-ea"/>
                <a:cs typeface="+mn-cs"/>
                <a:sym typeface="Arial"/>
              </a:defRPr>
            </a:pPr>
            <a:r>
              <a:t>	But these data are drawn largely from medical studies:</a:t>
            </a:r>
          </a:p>
          <a:p>
            <a:pPr marL="342900" indent="-342900">
              <a:tabLst>
                <a:tab pos="457200" algn="l"/>
              </a:tabLst>
              <a:defRPr sz="900">
                <a:latin typeface="+mn-lt"/>
                <a:ea typeface="+mn-ea"/>
                <a:cs typeface="+mn-cs"/>
                <a:sym typeface="Arial"/>
              </a:defRPr>
            </a:pPr>
            <a:endParaRPr/>
          </a:p>
          <a:p>
            <a:pPr marL="342900" indent="-342900">
              <a:spcBef>
                <a:spcPts val="300"/>
              </a:spcBef>
              <a:tabLst>
                <a:tab pos="457200" algn="l"/>
              </a:tabLst>
              <a:defRPr sz="1600">
                <a:latin typeface="+mn-lt"/>
                <a:ea typeface="+mn-ea"/>
                <a:cs typeface="+mn-cs"/>
                <a:sym typeface="Arial"/>
              </a:defRPr>
            </a:pPr>
            <a:r>
              <a:t>	No other field takes longer, or has to work harder, to reach understanding &amp; consensus</a:t>
            </a:r>
          </a:p>
          <a:p>
            <a:pPr marL="342900" indent="-342900">
              <a:tabLst>
                <a:tab pos="457200" algn="l"/>
              </a:tabLst>
              <a:defRPr sz="900">
                <a:latin typeface="+mn-lt"/>
                <a:ea typeface="+mn-ea"/>
                <a:cs typeface="+mn-cs"/>
                <a:sym typeface="Arial"/>
              </a:defRPr>
            </a:pPr>
            <a:endParaRPr/>
          </a:p>
          <a:p>
            <a:pPr marL="342900" indent="-342900">
              <a:tabLst>
                <a:tab pos="457200" algn="l"/>
              </a:tabLst>
              <a:defRPr sz="1800">
                <a:latin typeface="+mn-lt"/>
                <a:ea typeface="+mn-ea"/>
                <a:cs typeface="+mn-cs"/>
                <a:sym typeface="Arial"/>
              </a:defRPr>
            </a:pPr>
            <a:r>
              <a:t>	</a:t>
            </a:r>
            <a:r>
              <a:rPr sz="1600"/>
              <a:t>Because in medicine it's virtually impossible to set up the sort of single variable 				well controlled experiment we physical scientists have the luxury of using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50" name="Rectangle 2"/>
          <p:cNvSpPr txBox="1">
            <a:spLocks noGrp="1"/>
          </p:cNvSpPr>
          <p:nvPr>
            <p:ph type="title"/>
          </p:nvPr>
        </p:nvSpPr>
        <p:spPr>
          <a:xfrm>
            <a:off x="304800" y="76200"/>
            <a:ext cx="8534400" cy="533400"/>
          </a:xfrm>
          <a:prstGeom prst="rect">
            <a:avLst/>
          </a:prstGeom>
        </p:spPr>
        <p:txBody>
          <a:bodyPr/>
          <a:lstStyle/>
          <a:p>
            <a:r>
              <a:t>Along with more recent studies on nano gold:</a:t>
            </a:r>
          </a:p>
        </p:txBody>
      </p:sp>
      <p:sp>
        <p:nvSpPr>
          <p:cNvPr id="151" name="Rectangle 3"/>
          <p:cNvSpPr txBox="1">
            <a:spLocks noGrp="1"/>
          </p:cNvSpPr>
          <p:nvPr>
            <p:ph type="body" idx="1"/>
          </p:nvPr>
        </p:nvSpPr>
        <p:spPr>
          <a:xfrm>
            <a:off x="76200" y="990600"/>
            <a:ext cx="9067800" cy="5334000"/>
          </a:xfrm>
          <a:prstGeom prst="rect">
            <a:avLst/>
          </a:prstGeom>
        </p:spPr>
        <p:txBody>
          <a:bodyPr/>
          <a:lstStyle/>
          <a:p>
            <a:pPr algn="ctr" defTabSz="877823">
              <a:tabLst>
                <a:tab pos="431800" algn="l"/>
              </a:tabLst>
              <a:defRPr sz="1919" b="1">
                <a:solidFill>
                  <a:srgbClr val="FFCC00"/>
                </a:solidFill>
                <a:effectLst>
                  <a:outerShdw blurRad="36576" dist="36576" dir="2700000" rotWithShape="0">
                    <a:srgbClr val="000000"/>
                  </a:outerShdw>
                </a:effectLst>
                <a:latin typeface="+mn-lt"/>
                <a:ea typeface="+mn-ea"/>
                <a:cs typeface="+mn-cs"/>
                <a:sym typeface="Arial"/>
              </a:defRPr>
            </a:pPr>
            <a:r>
              <a:t>“Effect of gold nanoparticles on spermatozoa”</a:t>
            </a:r>
            <a:r>
              <a:rPr>
                <a:solidFill>
                  <a:srgbClr val="FFFFFF"/>
                </a:solidFill>
              </a:rPr>
              <a:t> </a:t>
            </a:r>
            <a:r>
              <a:rPr sz="1727" b="0">
                <a:solidFill>
                  <a:srgbClr val="FFFFFF"/>
                </a:solidFill>
              </a:rPr>
              <a:t>(</a:t>
            </a:r>
            <a:r>
              <a:rPr sz="1727" b="0" u="sng">
                <a:solidFill>
                  <a:srgbClr val="00CCFF"/>
                </a:solidFill>
                <a:uFill>
                  <a:solidFill>
                    <a:srgbClr val="00CCFF"/>
                  </a:solidFill>
                </a:uFill>
                <a:hlinkClick r:id="rId2"/>
              </a:rPr>
              <a:t>link</a:t>
            </a:r>
            <a:r>
              <a:rPr sz="1727" b="0">
                <a:solidFill>
                  <a:srgbClr val="FFFFFF"/>
                </a:solidFill>
              </a:rPr>
              <a:t>)</a:t>
            </a:r>
          </a:p>
          <a:p>
            <a:pPr defTabSz="877823">
              <a:tabLst>
                <a:tab pos="431800" algn="l"/>
              </a:tabLst>
              <a:defRPr sz="768">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768">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Gold nanoparticles observed to penetrate into heads and tails of spermatozoa</a:t>
            </a:r>
          </a:p>
          <a:p>
            <a:pPr defTabSz="877823">
              <a:tabLst>
                <a:tab pos="431800" algn="l"/>
              </a:tabLst>
              <a:defRPr sz="1152">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Result: Motilty fell from 95% to 75%</a:t>
            </a:r>
            <a:endParaRPr sz="1536"/>
          </a:p>
          <a:p>
            <a:pPr defTabSz="877823">
              <a:tabLst>
                <a:tab pos="431800" algn="l"/>
              </a:tabLst>
              <a:defRPr sz="1536">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Mechanism?  Article didn't provide, but did note nanogold can be more reactive</a:t>
            </a:r>
          </a:p>
          <a:p>
            <a:pPr defTabSz="877823">
              <a:tabLst>
                <a:tab pos="431800" algn="l"/>
              </a:tabLst>
              <a:defRPr sz="863">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	</a:t>
            </a:r>
            <a:r>
              <a:rPr sz="1536"/>
              <a:t>Manifestation of “Quantum Size Effect” (standing waves) of lecture 3?</a:t>
            </a:r>
          </a:p>
          <a:p>
            <a:pPr defTabSz="877823">
              <a:tabLst>
                <a:tab pos="431800" algn="l"/>
              </a:tabLst>
              <a:defRPr sz="1536">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Also cited research on gold-induced male sterility in manufacturing environments</a:t>
            </a:r>
          </a:p>
          <a:p>
            <a:pPr defTabSz="877823">
              <a:tabLst>
                <a:tab pos="431800" algn="l"/>
              </a:tabLst>
              <a:defRPr sz="1727">
                <a:effectLst>
                  <a:outerShdw blurRad="36576" dist="36576" dir="2700000" rotWithShape="0">
                    <a:srgbClr val="000000"/>
                  </a:outerShdw>
                </a:effectLst>
                <a:latin typeface="+mn-lt"/>
                <a:ea typeface="+mn-ea"/>
                <a:cs typeface="+mn-cs"/>
                <a:sym typeface="Arial"/>
              </a:defRPr>
            </a:pPr>
            <a:endParaRP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May seem like rather limited/specific problem</a:t>
            </a:r>
          </a:p>
          <a:p>
            <a:pPr defTabSz="877823">
              <a:spcBef>
                <a:spcPts val="200"/>
              </a:spcBef>
              <a:tabLst>
                <a:tab pos="431800" algn="l"/>
              </a:tabLst>
              <a:defRPr sz="863">
                <a:effectLst>
                  <a:outerShdw blurRad="36576" dist="36576" dir="2700000" rotWithShape="0">
                    <a:srgbClr val="000000"/>
                  </a:outerShdw>
                </a:effectLst>
                <a:latin typeface="+mn-lt"/>
                <a:ea typeface="+mn-ea"/>
                <a:cs typeface="+mn-cs"/>
                <a:sym typeface="Arial"/>
              </a:defRPr>
            </a:pPr>
            <a:r>
              <a:t>	</a:t>
            </a:r>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	</a:t>
            </a:r>
            <a:r>
              <a:rPr sz="1536"/>
              <a:t>But reproductive cells can be particularly sensitive indicators: “The Canary in the coal mine”</a:t>
            </a:r>
          </a:p>
          <a:p>
            <a:pPr defTabSz="877823">
              <a:tabLst>
                <a:tab pos="431800" algn="l"/>
              </a:tabLst>
              <a:defRPr sz="1536">
                <a:effectLst>
                  <a:outerShdw blurRad="36576" dist="36576" dir="2700000" rotWithShape="0">
                    <a:srgbClr val="000000"/>
                  </a:outerShdw>
                </a:effectLst>
                <a:latin typeface="+mn-lt"/>
                <a:ea typeface="+mn-ea"/>
                <a:cs typeface="+mn-cs"/>
                <a:sym typeface="Arial"/>
              </a:defRPr>
            </a:pPr>
            <a:endParaRPr/>
          </a:p>
          <a:p>
            <a:pPr algn="ctr" defTabSz="877823">
              <a:tabLst>
                <a:tab pos="431800" algn="l"/>
              </a:tabLst>
              <a:defRPr sz="1727">
                <a:effectLst>
                  <a:outerShdw blurRad="36576" dist="36576" dir="2700000" rotWithShape="0">
                    <a:srgbClr val="000000"/>
                  </a:outerShdw>
                </a:effectLst>
                <a:latin typeface="+mn-lt"/>
                <a:ea typeface="+mn-ea"/>
                <a:cs typeface="+mn-cs"/>
                <a:sym typeface="Arial"/>
              </a:defRPr>
            </a:pPr>
            <a:r>
              <a:t>And to the above report, add:</a:t>
            </a:r>
            <a:endParaRPr sz="1536"/>
          </a:p>
          <a:p>
            <a:pPr defTabSz="877823">
              <a:tabLst>
                <a:tab pos="431800" algn="l"/>
              </a:tabLst>
              <a:defRPr sz="1727">
                <a:effectLst>
                  <a:outerShdw blurRad="36576" dist="36576" dir="2700000" rotWithShape="0">
                    <a:srgbClr val="000000"/>
                  </a:outerShdw>
                </a:effectLst>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 name="Rectangle 3"/>
          <p:cNvSpPr txBox="1">
            <a:spLocks noGrp="1"/>
          </p:cNvSpPr>
          <p:nvPr>
            <p:ph type="body" idx="1"/>
          </p:nvPr>
        </p:nvSpPr>
        <p:spPr>
          <a:xfrm>
            <a:off x="152400" y="304800"/>
            <a:ext cx="8763000" cy="3696214"/>
          </a:xfrm>
          <a:prstGeom prst="rect">
            <a:avLst/>
          </a:prstGeom>
        </p:spPr>
        <p:txBody>
          <a:bodyPr/>
          <a:lstStyle/>
          <a:p>
            <a:pPr algn="ctr">
              <a:tabLst>
                <a:tab pos="457200" algn="l"/>
              </a:tabLst>
              <a:defRPr b="1">
                <a:latin typeface="+mn-lt"/>
                <a:ea typeface="+mn-ea"/>
                <a:cs typeface="+mn-cs"/>
                <a:sym typeface="Arial"/>
              </a:defRPr>
            </a:pPr>
            <a:r>
              <a:t>“Size-dependent cytotoxicity of gold nanoparticles”</a:t>
            </a:r>
            <a:r>
              <a:rPr b="0"/>
              <a:t> </a:t>
            </a:r>
            <a:r>
              <a:rPr sz="1800" b="0"/>
              <a:t>(</a:t>
            </a:r>
            <a:r>
              <a:rPr sz="1800" b="0" u="sng">
                <a:solidFill>
                  <a:srgbClr val="00CCFF"/>
                </a:solidFill>
                <a:uFill>
                  <a:solidFill>
                    <a:srgbClr val="00CCFF"/>
                  </a:solidFill>
                </a:uFill>
                <a:hlinkClick r:id="rId2"/>
              </a:rPr>
              <a:t>link</a:t>
            </a:r>
            <a:r>
              <a:rPr sz="1800" b="0"/>
              <a:t>) </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Used gold nanoparticles of varied sizes, stabilized by triphenyl phosphine ligands</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a:t>
            </a:r>
            <a:r>
              <a:rPr sz="1600"/>
              <a:t>“Stabilization” = enhancing solubility, </a:t>
            </a:r>
          </a:p>
          <a:p>
            <a:pPr>
              <a:spcBef>
                <a:spcPts val="300"/>
              </a:spcBef>
              <a:tabLst>
                <a:tab pos="457200" algn="l"/>
              </a:tabLst>
              <a:defRPr sz="1600">
                <a:latin typeface="+mn-lt"/>
                <a:ea typeface="+mn-ea"/>
                <a:cs typeface="+mn-cs"/>
                <a:sym typeface="Arial"/>
              </a:defRPr>
            </a:pPr>
            <a:r>
              <a:t>			   	suppressing aggregation:</a:t>
            </a:r>
            <a:endParaRPr sz="1800"/>
          </a:p>
          <a:p>
            <a:pPr>
              <a:spcBef>
                <a:spcPts val="600"/>
              </a:spcBef>
              <a:tabLst>
                <a:tab pos="457200" algn="l"/>
              </a:tabLst>
              <a:defRPr sz="2800">
                <a:latin typeface="+mn-lt"/>
                <a:ea typeface="+mn-ea"/>
                <a:cs typeface="+mn-cs"/>
                <a:sym typeface="Arial"/>
              </a:defRPr>
            </a:pPr>
            <a:r>
              <a:t> </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Exposed connective, epithelial, microphage and melanoma cells to these particles</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Observed that for specific gold nanoparticles sizes:</a:t>
            </a:r>
          </a:p>
        </p:txBody>
      </p:sp>
      <p:sp>
        <p:nvSpPr>
          <p:cNvPr id="154" name="Rectangle 5"/>
          <p:cNvSpPr txBox="1"/>
          <p:nvPr/>
        </p:nvSpPr>
        <p:spPr>
          <a:xfrm>
            <a:off x="304800" y="4419600"/>
            <a:ext cx="2743200" cy="1242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r>
              <a:t>Gold nanoparticles attached  to DNA in its “major groove”</a:t>
            </a:r>
          </a:p>
          <a:p>
            <a:pPr algn="ctr">
              <a:spcBef>
                <a:spcPts val="400"/>
              </a:spcBef>
              <a:tabLst>
                <a:tab pos="457200" algn="l"/>
              </a:tabLst>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3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r>
              <a:t>Physically obstructing DNA expression?</a:t>
            </a:r>
          </a:p>
        </p:txBody>
      </p:sp>
      <p:sp>
        <p:nvSpPr>
          <p:cNvPr id="155" name="Rectangle 6"/>
          <p:cNvSpPr txBox="1"/>
          <p:nvPr/>
        </p:nvSpPr>
        <p:spPr>
          <a:xfrm>
            <a:off x="6019800" y="4343400"/>
            <a:ext cx="2971800" cy="1471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r>
              <a:t>Gold’s triphenyl phosphine groups partially replaced DNA backbone phosphate groups</a:t>
            </a:r>
          </a:p>
          <a:p>
            <a:pPr algn="ctr">
              <a:spcBef>
                <a:spcPts val="400"/>
              </a:spcBef>
              <a:tabLst>
                <a:tab pos="457200" algn="l"/>
              </a:tabLst>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3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r>
              <a:t>Rebuilding (a.k.a. mutating) DNA!</a:t>
            </a:r>
          </a:p>
        </p:txBody>
      </p:sp>
      <p:sp>
        <p:nvSpPr>
          <p:cNvPr id="156" name="Rectangle 7"/>
          <p:cNvSpPr txBox="1"/>
          <p:nvPr/>
        </p:nvSpPr>
        <p:spPr>
          <a:xfrm>
            <a:off x="1676400" y="5943600"/>
            <a:ext cx="5791200"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Lst>
              <a:defRPr b="0">
                <a:solidFill>
                  <a:srgbClr val="FFCC00"/>
                </a:solidFill>
                <a:effectLst>
                  <a:outerShdw blurRad="38100" dist="38100" dir="2700000" rotWithShape="0">
                    <a:srgbClr val="000000"/>
                  </a:outerShdw>
                </a:effectLst>
              </a:defRPr>
            </a:lvl1pPr>
          </a:lstStyle>
          <a:p>
            <a:r>
              <a:t>Likely to interfere with DNA coding and/or expression!</a:t>
            </a:r>
          </a:p>
        </p:txBody>
      </p:sp>
      <p:pic>
        <p:nvPicPr>
          <p:cNvPr id="157" name="Picture 8" descr="Picture 8"/>
          <p:cNvPicPr>
            <a:picLocks noChangeAspect="1"/>
          </p:cNvPicPr>
          <p:nvPr/>
        </p:nvPicPr>
        <p:blipFill>
          <a:blip r:embed="rId3">
            <a:extLst/>
          </a:blip>
          <a:srcRect l="10149" t="24532" b="24360"/>
          <a:stretch>
            <a:fillRect/>
          </a:stretch>
        </p:blipFill>
        <p:spPr>
          <a:xfrm>
            <a:off x="3505199" y="3962399"/>
            <a:ext cx="2024065" cy="1905002"/>
          </a:xfrm>
          <a:prstGeom prst="rect">
            <a:avLst/>
          </a:prstGeom>
          <a:ln w="12700">
            <a:miter lim="400000"/>
          </a:ln>
        </p:spPr>
      </p:pic>
      <p:sp>
        <p:nvSpPr>
          <p:cNvPr id="158" name="Line 10"/>
          <p:cNvSpPr/>
          <p:nvPr/>
        </p:nvSpPr>
        <p:spPr>
          <a:xfrm>
            <a:off x="4191000" y="4191000"/>
            <a:ext cx="609601" cy="685801"/>
          </a:xfrm>
          <a:prstGeom prst="line">
            <a:avLst/>
          </a:prstGeom>
          <a:ln w="76200">
            <a:solidFill>
              <a:srgbClr val="FF0000"/>
            </a:solidFill>
            <a:headEnd type="triangle"/>
            <a:tailEnd type="triangle"/>
          </a:ln>
        </p:spPr>
        <p:txBody>
          <a:bodyPr lIns="45719" rIns="45719"/>
          <a:lstStyle/>
          <a:p>
            <a:pPr>
              <a:defRPr>
                <a:solidFill>
                  <a:srgbClr val="FFFFFF"/>
                </a:solidFill>
              </a:defRPr>
            </a:pPr>
            <a:endParaRPr/>
          </a:p>
        </p:txBody>
      </p:sp>
      <p:sp>
        <p:nvSpPr>
          <p:cNvPr id="159" name="Oval 12"/>
          <p:cNvSpPr/>
          <p:nvPr/>
        </p:nvSpPr>
        <p:spPr>
          <a:xfrm>
            <a:off x="5029200" y="4419600"/>
            <a:ext cx="304800" cy="304800"/>
          </a:xfrm>
          <a:prstGeom prst="ellipse">
            <a:avLst/>
          </a:prstGeom>
          <a:ln w="38100">
            <a:solidFill>
              <a:srgbClr val="FF0300"/>
            </a:solidFill>
          </a:ln>
        </p:spPr>
        <p:txBody>
          <a:bodyPr lIns="45719" rIns="45719" anchor="ctr"/>
          <a:lstStyle/>
          <a:p>
            <a:pPr>
              <a:defRPr>
                <a:solidFill>
                  <a:srgbClr val="FFFFFF"/>
                </a:solidFill>
              </a:defRPr>
            </a:pPr>
            <a:endParaRPr/>
          </a:p>
        </p:txBody>
      </p:sp>
      <p:sp>
        <p:nvSpPr>
          <p:cNvPr id="160" name="Line 13"/>
          <p:cNvSpPr/>
          <p:nvPr/>
        </p:nvSpPr>
        <p:spPr>
          <a:xfrm>
            <a:off x="5410200" y="4648200"/>
            <a:ext cx="609601" cy="228601"/>
          </a:xfrm>
          <a:prstGeom prst="line">
            <a:avLst/>
          </a:prstGeom>
          <a:ln w="38100">
            <a:solidFill>
              <a:srgbClr val="FF0300"/>
            </a:solidFill>
          </a:ln>
        </p:spPr>
        <p:txBody>
          <a:bodyPr lIns="45719" rIns="45719"/>
          <a:lstStyle/>
          <a:p>
            <a:pPr>
              <a:defRPr>
                <a:solidFill>
                  <a:srgbClr val="FFFFFF"/>
                </a:solidFill>
              </a:defRPr>
            </a:pPr>
            <a:endParaRPr/>
          </a:p>
        </p:txBody>
      </p:sp>
      <p:sp>
        <p:nvSpPr>
          <p:cNvPr id="161" name="Line 14"/>
          <p:cNvSpPr/>
          <p:nvPr/>
        </p:nvSpPr>
        <p:spPr>
          <a:xfrm flipV="1">
            <a:off x="3200400" y="4571999"/>
            <a:ext cx="1066801" cy="228601"/>
          </a:xfrm>
          <a:prstGeom prst="line">
            <a:avLst/>
          </a:prstGeom>
          <a:ln w="38100">
            <a:solidFill>
              <a:srgbClr val="FF0300"/>
            </a:solidFill>
          </a:ln>
        </p:spPr>
        <p:txBody>
          <a:bodyPr lIns="45719" rIns="45719"/>
          <a:lstStyle/>
          <a:p>
            <a:pPr>
              <a:defRPr>
                <a:solidFill>
                  <a:srgbClr val="FFFFFF"/>
                </a:solidFill>
              </a:defRPr>
            </a:pPr>
            <a:endParaRPr/>
          </a:p>
        </p:txBody>
      </p:sp>
      <p:sp>
        <p:nvSpPr>
          <p:cNvPr id="162" name="Rectangle 16"/>
          <p:cNvSpPr txBox="1"/>
          <p:nvPr/>
        </p:nvSpPr>
        <p:spPr>
          <a:xfrm>
            <a:off x="3886200" y="5562600"/>
            <a:ext cx="1295400"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000000"/>
                </a:solidFill>
                <a:effectLst>
                  <a:outerShdw blurRad="38100" dist="38100" dir="2700000" rotWithShape="0">
                    <a:srgbClr val="FFFFFF"/>
                  </a:outerShdw>
                </a:effectLst>
              </a:defRPr>
            </a:lvl1pPr>
          </a:lstStyle>
          <a:p>
            <a:r>
              <a:t>Wikipedia</a:t>
            </a:r>
          </a:p>
        </p:txBody>
      </p:sp>
      <p:pic>
        <p:nvPicPr>
          <p:cNvPr id="163" name="Picture 17" descr="Picture 17"/>
          <p:cNvPicPr>
            <a:picLocks noChangeAspect="1"/>
          </p:cNvPicPr>
          <p:nvPr/>
        </p:nvPicPr>
        <p:blipFill>
          <a:blip r:embed="rId4">
            <a:extLst/>
          </a:blip>
          <a:stretch>
            <a:fillRect/>
          </a:stretch>
        </p:blipFill>
        <p:spPr>
          <a:xfrm>
            <a:off x="5562600" y="1371600"/>
            <a:ext cx="1371600" cy="13462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66" name="Rectangle 2"/>
          <p:cNvSpPr txBox="1">
            <a:spLocks noGrp="1"/>
          </p:cNvSpPr>
          <p:nvPr>
            <p:ph type="title"/>
          </p:nvPr>
        </p:nvSpPr>
        <p:spPr>
          <a:xfrm>
            <a:off x="0" y="152400"/>
            <a:ext cx="8991600" cy="609600"/>
          </a:xfrm>
          <a:prstGeom prst="rect">
            <a:avLst/>
          </a:prstGeom>
        </p:spPr>
        <p:txBody>
          <a:bodyPr/>
          <a:lstStyle/>
          <a:p>
            <a:r>
              <a:t>Reminding us of course's title: “We're not in Kansas Anymore!”</a:t>
            </a:r>
          </a:p>
        </p:txBody>
      </p:sp>
      <p:sp>
        <p:nvSpPr>
          <p:cNvPr id="167" name="Rectangle 3"/>
          <p:cNvSpPr txBox="1">
            <a:spLocks noGrp="1"/>
          </p:cNvSpPr>
          <p:nvPr>
            <p:ph type="body" idx="1"/>
          </p:nvPr>
        </p:nvSpPr>
        <p:spPr>
          <a:xfrm>
            <a:off x="228600" y="990600"/>
            <a:ext cx="8763000" cy="5334000"/>
          </a:xfrm>
          <a:prstGeom prst="rect">
            <a:avLst/>
          </a:prstGeom>
        </p:spPr>
        <p:txBody>
          <a:bodyPr/>
          <a:lstStyle/>
          <a:p>
            <a:pPr>
              <a:tabLst>
                <a:tab pos="457200" algn="l"/>
              </a:tabLst>
              <a:defRPr sz="1800">
                <a:latin typeface="+mn-lt"/>
                <a:ea typeface="+mn-ea"/>
                <a:cs typeface="+mn-cs"/>
                <a:sym typeface="Arial"/>
              </a:defRPr>
            </a:pPr>
            <a:r>
              <a:t>Things (here normally innocuous gold) act VERY DIFFERENTLY at the nanoscale!!</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But going back to this lecture's title:</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a:t>
            </a:r>
            <a:r>
              <a:rPr sz="1600"/>
              <a:t>While</a:t>
            </a:r>
            <a:r>
              <a:t> CHALLENGES </a:t>
            </a:r>
            <a:r>
              <a:rPr sz="1600"/>
              <a:t>of gold nanoparticle-based medicine are abundantly clear</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In my opinion</a:t>
            </a:r>
            <a:r>
              <a:t> FEAR </a:t>
            </a:r>
            <a:r>
              <a:rPr sz="1600"/>
              <a:t>of the above emerging nanotechnology is </a:t>
            </a:r>
            <a:r>
              <a:rPr sz="1600" b="1"/>
              <a:t>not</a:t>
            </a:r>
            <a:r>
              <a:rPr sz="1600"/>
              <a:t> called for</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Why? Goes back to the FIRST principle of medicine: “Do No Harm!”     That is:</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Risk assessment is an integral part of </a:t>
            </a:r>
            <a:r>
              <a:rPr sz="1600" b="1"/>
              <a:t>any</a:t>
            </a:r>
            <a:r>
              <a:rPr sz="1600"/>
              <a:t> investigation of medical benefit</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Indeed, I </a:t>
            </a:r>
            <a:r>
              <a:rPr sz="1600" b="1"/>
              <a:t>easily</a:t>
            </a:r>
            <a:r>
              <a:rPr sz="1600"/>
              <a:t> found a rich literature on gold nanoparticle risk vs. benefit</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So I'd instead reserve my personal “FEAR” category for situations</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Where nanotechnology is being deployed </a:t>
            </a:r>
            <a:r>
              <a:rPr b="1"/>
              <a:t>with little or no</a:t>
            </a:r>
            <a:r>
              <a:t> assessment of risk!</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 name="Rectangle 2"/>
          <p:cNvSpPr txBox="1">
            <a:spLocks noGrp="1"/>
          </p:cNvSpPr>
          <p:nvPr>
            <p:ph type="title"/>
          </p:nvPr>
        </p:nvSpPr>
        <p:spPr>
          <a:xfrm>
            <a:off x="304800" y="152400"/>
            <a:ext cx="8534400" cy="457200"/>
          </a:xfrm>
          <a:prstGeom prst="rect">
            <a:avLst/>
          </a:prstGeom>
        </p:spPr>
        <p:txBody>
          <a:bodyPr/>
          <a:lstStyle/>
          <a:p>
            <a:r>
              <a:t>Case Study #2) Nano metal oxides in sunblock</a:t>
            </a:r>
          </a:p>
        </p:txBody>
      </p:sp>
      <p:sp>
        <p:nvSpPr>
          <p:cNvPr id="170" name="Rectangle 3"/>
          <p:cNvSpPr txBox="1">
            <a:spLocks noGrp="1"/>
          </p:cNvSpPr>
          <p:nvPr>
            <p:ph type="body" idx="1"/>
          </p:nvPr>
        </p:nvSpPr>
        <p:spPr>
          <a:xfrm>
            <a:off x="228600" y="761999"/>
            <a:ext cx="8763000" cy="5809286"/>
          </a:xfrm>
          <a:prstGeom prst="rect">
            <a:avLst/>
          </a:prstGeom>
        </p:spPr>
        <p:txBody>
          <a:bodyPr/>
          <a:lstStyle/>
          <a:p>
            <a:pPr>
              <a:spcBef>
                <a:spcPts val="300"/>
              </a:spcBef>
              <a:tabLst>
                <a:tab pos="457200" algn="l"/>
              </a:tabLst>
              <a:defRPr sz="1600">
                <a:latin typeface="+mn-lt"/>
                <a:ea typeface="+mn-ea"/>
                <a:cs typeface="+mn-cs"/>
                <a:sym typeface="Arial"/>
              </a:defRPr>
            </a:pPr>
            <a:r>
              <a:t>Sunblocks traditionally consist of metal oxide powders suspended in an oil</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The metal powders are chosen for ability to absorb damaging UV ranges of sunlight</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Classic is zinc oxide, but many other metal oxides are also used</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Such sunblocks have long been used without problems, thus judged to be safe:</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Because their metals ARE already fully oxidized, they </a:t>
            </a:r>
            <a:r>
              <a:rPr b="1"/>
              <a:t>tend</a:t>
            </a:r>
            <a:r>
              <a:t> to be chemically inactive</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And, due to the strength of oxide bonds, metal oxides do not readily dissolve</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b="1">
                <a:solidFill>
                  <a:srgbClr val="FFCC00"/>
                </a:solidFill>
              </a:rPr>
              <a:t>HOWEVER:  </a:t>
            </a:r>
            <a:r>
              <a:t>When they absorb UV they can disassociate/ionize to become ROS's</a:t>
            </a:r>
          </a:p>
          <a:p>
            <a:pPr algn="ctr">
              <a:tabLst>
                <a:tab pos="457200" algn="l"/>
              </a:tabLst>
              <a:defRPr sz="9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(ROS's = Reactive Oxidizing Species)</a:t>
            </a:r>
            <a:endParaRPr sz="900"/>
          </a:p>
          <a:p>
            <a:pPr>
              <a:spcBef>
                <a:spcPts val="300"/>
              </a:spcBef>
              <a:tabLst>
                <a:tab pos="457200" algn="l"/>
              </a:tabLst>
              <a:defRPr sz="16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Nevertheless thought "safe" because they are only put on skin surface</a:t>
            </a:r>
          </a:p>
          <a:p>
            <a:pPr>
              <a:tabLst>
                <a:tab pos="457200" algn="l"/>
              </a:tabLst>
              <a:defRPr sz="900">
                <a:effectLst/>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Skin = Body's Spacesuit:  Its job is to largely isolate us from our environment</a:t>
            </a:r>
          </a:p>
          <a:p>
            <a:pPr>
              <a:tabLst>
                <a:tab pos="457200" algn="l"/>
              </a:tabLst>
              <a:defRPr sz="900">
                <a:effectLst/>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Skin surface is dead cells (therefore hard to damage) </a:t>
            </a:r>
          </a:p>
          <a:p>
            <a:pPr>
              <a:tabLst>
                <a:tab pos="457200" algn="l"/>
              </a:tabLst>
              <a:defRPr sz="800">
                <a:effectLst/>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Which are continuously shed (renewing barrier + releasing embedded chemicals)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pic>
        <p:nvPicPr>
          <p:cNvPr id="173" name="Picture 1056" descr="Picture 1056"/>
          <p:cNvPicPr>
            <a:picLocks noChangeAspect="1"/>
          </p:cNvPicPr>
          <p:nvPr/>
        </p:nvPicPr>
        <p:blipFill>
          <a:blip r:embed="rId2">
            <a:extLst/>
          </a:blip>
          <a:stretch>
            <a:fillRect/>
          </a:stretch>
        </p:blipFill>
        <p:spPr>
          <a:xfrm>
            <a:off x="6858000" y="838200"/>
            <a:ext cx="1790700" cy="2087564"/>
          </a:xfrm>
          <a:prstGeom prst="rect">
            <a:avLst/>
          </a:prstGeom>
          <a:ln w="12700">
            <a:miter lim="400000"/>
          </a:ln>
        </p:spPr>
      </p:pic>
      <p:sp>
        <p:nvSpPr>
          <p:cNvPr id="174" name="Rectangle 1026"/>
          <p:cNvSpPr txBox="1">
            <a:spLocks noGrp="1"/>
          </p:cNvSpPr>
          <p:nvPr>
            <p:ph type="title"/>
          </p:nvPr>
        </p:nvSpPr>
        <p:spPr>
          <a:xfrm>
            <a:off x="304800" y="76200"/>
            <a:ext cx="8534400" cy="609600"/>
          </a:xfrm>
          <a:prstGeom prst="rect">
            <a:avLst/>
          </a:prstGeom>
        </p:spPr>
        <p:txBody>
          <a:bodyPr/>
          <a:lstStyle/>
          <a:p>
            <a:r>
              <a:t>But sunblocks can have a </a:t>
            </a:r>
            <a:r>
              <a:rPr b="1" i="0">
                <a:latin typeface="Tahoma"/>
                <a:ea typeface="Tahoma"/>
                <a:cs typeface="Tahoma"/>
                <a:sym typeface="Tahoma"/>
              </a:rPr>
              <a:t>cosmetic</a:t>
            </a:r>
            <a:r>
              <a:t> problem:</a:t>
            </a:r>
          </a:p>
        </p:txBody>
      </p:sp>
      <p:sp>
        <p:nvSpPr>
          <p:cNvPr id="175" name="Rectangle 1027"/>
          <p:cNvSpPr txBox="1">
            <a:spLocks noGrp="1"/>
          </p:cNvSpPr>
          <p:nvPr>
            <p:ph type="body" idx="1"/>
          </p:nvPr>
        </p:nvSpPr>
        <p:spPr>
          <a:xfrm>
            <a:off x="228600" y="838200"/>
            <a:ext cx="8534400" cy="5334000"/>
          </a:xfrm>
          <a:prstGeom prst="rect">
            <a:avLst/>
          </a:prstGeom>
        </p:spPr>
        <p:txBody>
          <a:bodyPr/>
          <a:lstStyle/>
          <a:p>
            <a:pPr>
              <a:tabLst>
                <a:tab pos="457200" algn="l"/>
              </a:tabLst>
              <a:defRPr sz="1800">
                <a:effectLst/>
                <a:latin typeface="+mn-lt"/>
                <a:ea typeface="+mn-ea"/>
                <a:cs typeface="+mn-cs"/>
                <a:sym typeface="Arial"/>
              </a:defRPr>
            </a:pPr>
            <a:r>
              <a:t>In addition to UV light absorption . . .</a:t>
            </a:r>
          </a:p>
          <a:p>
            <a:pPr>
              <a:tabLst>
                <a:tab pos="457200" algn="l"/>
              </a:tabLst>
              <a:defRPr sz="800">
                <a:effectLst/>
                <a:latin typeface="+mn-lt"/>
                <a:ea typeface="+mn-ea"/>
                <a:cs typeface="+mn-cs"/>
                <a:sym typeface="Arial"/>
              </a:defRPr>
            </a:pPr>
            <a:endParaRPr/>
          </a:p>
          <a:p>
            <a:pPr>
              <a:tabLst>
                <a:tab pos="457200" algn="l"/>
              </a:tabLst>
              <a:defRPr sz="1800">
                <a:effectLst/>
                <a:latin typeface="+mn-lt"/>
                <a:ea typeface="+mn-ea"/>
                <a:cs typeface="+mn-cs"/>
                <a:sym typeface="Arial"/>
              </a:defRPr>
            </a:pPr>
            <a:r>
              <a:t>			Particles also scatter light of any color</a:t>
            </a: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Result: Powders tend to appear white (= all colors scattered)</a:t>
            </a:r>
          </a:p>
          <a:p>
            <a:pPr>
              <a:tabLst>
                <a:tab pos="457200" algn="l"/>
              </a:tabLst>
              <a:defRPr sz="1000">
                <a:effectLst/>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Fine for flour, talc . . . But can look kinda weird on your face:</a:t>
            </a:r>
            <a:endParaRPr sz="1800"/>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Solution comes right out of this class's water ripple tank labs:  </a:t>
            </a:r>
          </a:p>
          <a:p>
            <a:pPr>
              <a:tabLst>
                <a:tab pos="457200" algn="l"/>
              </a:tabLst>
              <a:defRPr sz="1000">
                <a:effectLst/>
                <a:latin typeface="+mn-lt"/>
                <a:ea typeface="+mn-ea"/>
                <a:cs typeface="+mn-cs"/>
                <a:sym typeface="Arial"/>
              </a:defRPr>
            </a:pPr>
            <a:endParaRPr/>
          </a:p>
          <a:p>
            <a:pPr>
              <a:tabLst>
                <a:tab pos="457200" algn="l"/>
              </a:tabLst>
              <a:defRPr sz="1800">
                <a:effectLst/>
                <a:latin typeface="+mn-lt"/>
                <a:ea typeface="+mn-ea"/>
                <a:cs typeface="+mn-cs"/>
                <a:sym typeface="Arial"/>
              </a:defRPr>
            </a:pPr>
            <a:r>
              <a:t>	When light wavelength &gt; particle size, get far less light scattering</a:t>
            </a:r>
          </a:p>
          <a:p>
            <a:pPr>
              <a:tabLst>
                <a:tab pos="457200" algn="l"/>
              </a:tabLst>
              <a:defRPr sz="1800">
                <a:effectLst/>
                <a:latin typeface="+mn-lt"/>
                <a:ea typeface="+mn-ea"/>
                <a:cs typeface="+mn-cs"/>
                <a:sym typeface="Arial"/>
              </a:defRPr>
            </a:pPr>
            <a:endParaRPr/>
          </a:p>
          <a:p>
            <a:pPr>
              <a:spcBef>
                <a:spcPts val="500"/>
              </a:spcBef>
              <a:tabLst>
                <a:tab pos="457200" algn="l"/>
              </a:tabLst>
              <a:defRPr sz="1800">
                <a:effectLst/>
                <a:latin typeface="+mn-lt"/>
                <a:ea typeface="+mn-ea"/>
                <a:cs typeface="+mn-cs"/>
                <a:sym typeface="Arial"/>
              </a:defRPr>
            </a:pPr>
            <a:r>
              <a:t>So reduce sun block metal oxide particles to &lt; λ </a:t>
            </a:r>
            <a:r>
              <a:rPr sz="2400" baseline="-25000"/>
              <a:t>visible light</a:t>
            </a:r>
            <a:r>
              <a:t> ~ 300 nm</a:t>
            </a:r>
          </a:p>
          <a:p>
            <a:pPr>
              <a:tabLst>
                <a:tab pos="457200" algn="l"/>
              </a:tabLst>
              <a:defRPr sz="1000">
                <a:effectLst/>
                <a:latin typeface="+mn-lt"/>
                <a:ea typeface="+mn-ea"/>
                <a:cs typeface="+mn-cs"/>
                <a:sym typeface="Arial"/>
              </a:defRPr>
            </a:pPr>
            <a:endParaRP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					Versus:</a:t>
            </a:r>
          </a:p>
        </p:txBody>
      </p:sp>
      <p:grpSp>
        <p:nvGrpSpPr>
          <p:cNvPr id="191" name="Group 1029"/>
          <p:cNvGrpSpPr/>
          <p:nvPr/>
        </p:nvGrpSpPr>
        <p:grpSpPr>
          <a:xfrm>
            <a:off x="5486400" y="4876800"/>
            <a:ext cx="2743201" cy="1295401"/>
            <a:chOff x="0" y="0"/>
            <a:chExt cx="2743200" cy="1295400"/>
          </a:xfrm>
        </p:grpSpPr>
        <p:sp>
          <p:nvSpPr>
            <p:cNvPr id="176" name="Oval 1030"/>
            <p:cNvSpPr/>
            <p:nvPr/>
          </p:nvSpPr>
          <p:spPr>
            <a:xfrm>
              <a:off x="1104900" y="571500"/>
              <a:ext cx="152400" cy="152400"/>
            </a:xfrm>
            <a:prstGeom prst="ellipse">
              <a:avLst/>
            </a:prstGeom>
            <a:solidFill>
              <a:srgbClr val="FFCC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177" name="Line 1031"/>
            <p:cNvSpPr/>
            <p:nvPr/>
          </p:nvSpPr>
          <p:spPr>
            <a:xfrm flipH="1">
              <a:off x="4571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8" name="Line 1032"/>
            <p:cNvSpPr/>
            <p:nvPr/>
          </p:nvSpPr>
          <p:spPr>
            <a:xfrm flipH="1">
              <a:off x="6857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9" name="Line 1033"/>
            <p:cNvSpPr/>
            <p:nvPr/>
          </p:nvSpPr>
          <p:spPr>
            <a:xfrm flipH="1">
              <a:off x="914400"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0" name="Line 1034"/>
            <p:cNvSpPr/>
            <p:nvPr/>
          </p:nvSpPr>
          <p:spPr>
            <a:xfrm>
              <a:off x="0" y="609600"/>
              <a:ext cx="381001" cy="0"/>
            </a:xfrm>
            <a:prstGeom prst="line">
              <a:avLst/>
            </a:prstGeom>
            <a:noFill/>
            <a:ln w="762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1" name="Line 1035"/>
            <p:cNvSpPr/>
            <p:nvPr/>
          </p:nvSpPr>
          <p:spPr>
            <a:xfrm>
              <a:off x="1143000" y="0"/>
              <a:ext cx="0" cy="4572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2" name="Line 1036"/>
            <p:cNvSpPr/>
            <p:nvPr/>
          </p:nvSpPr>
          <p:spPr>
            <a:xfrm flipH="1">
              <a:off x="1371599" y="0"/>
              <a:ext cx="1" cy="533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3" name="Line 1037"/>
            <p:cNvSpPr/>
            <p:nvPr/>
          </p:nvSpPr>
          <p:spPr>
            <a:xfrm flipH="1">
              <a:off x="18287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4" name="Line 1038"/>
            <p:cNvSpPr/>
            <p:nvPr/>
          </p:nvSpPr>
          <p:spPr>
            <a:xfrm flipH="1">
              <a:off x="20573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5" name="Line 1039"/>
            <p:cNvSpPr/>
            <p:nvPr/>
          </p:nvSpPr>
          <p:spPr>
            <a:xfrm flipH="1">
              <a:off x="22859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6" name="Line 1040"/>
            <p:cNvSpPr/>
            <p:nvPr/>
          </p:nvSpPr>
          <p:spPr>
            <a:xfrm flipH="1">
              <a:off x="1600199" y="0"/>
              <a:ext cx="1" cy="6096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7" name="Line 1041"/>
            <p:cNvSpPr/>
            <p:nvPr/>
          </p:nvSpPr>
          <p:spPr>
            <a:xfrm>
              <a:off x="1143000" y="838200"/>
              <a:ext cx="0" cy="4572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8" name="Line 1042"/>
            <p:cNvSpPr/>
            <p:nvPr/>
          </p:nvSpPr>
          <p:spPr>
            <a:xfrm flipH="1">
              <a:off x="1371599" y="762000"/>
              <a:ext cx="1" cy="533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9" name="Line 1043"/>
            <p:cNvSpPr/>
            <p:nvPr/>
          </p:nvSpPr>
          <p:spPr>
            <a:xfrm flipH="1">
              <a:off x="1600199" y="685800"/>
              <a:ext cx="1" cy="6096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0" name="Line 1044"/>
            <p:cNvSpPr/>
            <p:nvPr/>
          </p:nvSpPr>
          <p:spPr>
            <a:xfrm>
              <a:off x="2362200" y="609600"/>
              <a:ext cx="381001" cy="0"/>
            </a:xfrm>
            <a:prstGeom prst="line">
              <a:avLst/>
            </a:prstGeom>
            <a:noFill/>
            <a:ln w="762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200" name="Group 1045"/>
          <p:cNvGrpSpPr/>
          <p:nvPr/>
        </p:nvGrpSpPr>
        <p:grpSpPr>
          <a:xfrm>
            <a:off x="762000" y="4876800"/>
            <a:ext cx="2667000" cy="1295401"/>
            <a:chOff x="0" y="0"/>
            <a:chExt cx="2666999" cy="1295400"/>
          </a:xfrm>
        </p:grpSpPr>
        <p:sp>
          <p:nvSpPr>
            <p:cNvPr id="192" name="AutoShape 1046"/>
            <p:cNvSpPr/>
            <p:nvPr/>
          </p:nvSpPr>
          <p:spPr>
            <a:xfrm rot="16277972">
              <a:off x="1778837" y="505154"/>
              <a:ext cx="682404" cy="277594"/>
            </a:xfrm>
            <a:custGeom>
              <a:avLst/>
              <a:gdLst/>
              <a:ahLst/>
              <a:cxnLst>
                <a:cxn ang="0">
                  <a:pos x="wd2" y="hd2"/>
                </a:cxn>
                <a:cxn ang="5400000">
                  <a:pos x="wd2" y="hd2"/>
                </a:cxn>
                <a:cxn ang="10800000">
                  <a:pos x="wd2" y="hd2"/>
                </a:cxn>
                <a:cxn ang="16200000">
                  <a:pos x="wd2" y="hd2"/>
                </a:cxn>
              </a:cxnLst>
              <a:rect l="0" t="0" r="r" b="b"/>
              <a:pathLst>
                <a:path w="21600" h="21600" extrusionOk="0">
                  <a:moveTo>
                    <a:pt x="1128" y="21600"/>
                  </a:moveTo>
                  <a:cubicBezTo>
                    <a:pt x="1625" y="10741"/>
                    <a:pt x="5807" y="2473"/>
                    <a:pt x="10801" y="2473"/>
                  </a:cubicBezTo>
                  <a:cubicBezTo>
                    <a:pt x="15793" y="2473"/>
                    <a:pt x="19975" y="10741"/>
                    <a:pt x="20472" y="21600"/>
                  </a:cubicBezTo>
                  <a:lnTo>
                    <a:pt x="21600" y="21352"/>
                  </a:lnTo>
                  <a:cubicBezTo>
                    <a:pt x="21044" y="9230"/>
                    <a:pt x="16375" y="0"/>
                    <a:pt x="10799" y="0"/>
                  </a:cubicBezTo>
                  <a:cubicBezTo>
                    <a:pt x="5225" y="0"/>
                    <a:pt x="556" y="9230"/>
                    <a:pt x="0" y="21352"/>
                  </a:cubicBezTo>
                  <a:lnTo>
                    <a:pt x="1128" y="21600"/>
                  </a:lnTo>
                  <a:close/>
                </a:path>
              </a:pathLst>
            </a:cu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3" name="Oval 1047"/>
            <p:cNvSpPr/>
            <p:nvPr/>
          </p:nvSpPr>
          <p:spPr>
            <a:xfrm>
              <a:off x="2209800" y="428625"/>
              <a:ext cx="457200" cy="457200"/>
            </a:xfrm>
            <a:prstGeom prst="ellipse">
              <a:avLst/>
            </a:prstGeom>
            <a:solidFill>
              <a:srgbClr val="FFCC00"/>
            </a:solidFill>
            <a:ln w="127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194" name="Line 1048"/>
            <p:cNvSpPr/>
            <p:nvPr/>
          </p:nvSpPr>
          <p:spPr>
            <a:xfrm flipH="1">
              <a:off x="457199" y="0"/>
              <a:ext cx="2"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5" name="Line 1049"/>
            <p:cNvSpPr/>
            <p:nvPr/>
          </p:nvSpPr>
          <p:spPr>
            <a:xfrm flipH="1">
              <a:off x="685799"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6" name="Line 1050"/>
            <p:cNvSpPr/>
            <p:nvPr/>
          </p:nvSpPr>
          <p:spPr>
            <a:xfrm flipH="1">
              <a:off x="914400" y="0"/>
              <a:ext cx="1" cy="1295401"/>
            </a:xfrm>
            <a:prstGeom prst="line">
              <a:avLst/>
            </a:prstGeom>
            <a:no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7" name="AutoShape 1051"/>
            <p:cNvSpPr/>
            <p:nvPr/>
          </p:nvSpPr>
          <p:spPr>
            <a:xfrm rot="16277972">
              <a:off x="1335328" y="411874"/>
              <a:ext cx="1135446" cy="454754"/>
            </a:xfrm>
            <a:custGeom>
              <a:avLst/>
              <a:gdLst/>
              <a:ahLst/>
              <a:cxnLst>
                <a:cxn ang="0">
                  <a:pos x="wd2" y="hd2"/>
                </a:cxn>
                <a:cxn ang="5400000">
                  <a:pos x="wd2" y="hd2"/>
                </a:cxn>
                <a:cxn ang="10800000">
                  <a:pos x="wd2" y="hd2"/>
                </a:cxn>
                <a:cxn ang="16200000">
                  <a:pos x="wd2" y="hd2"/>
                </a:cxn>
              </a:cxnLst>
              <a:rect l="0" t="0" r="r" b="b"/>
              <a:pathLst>
                <a:path w="21600" h="21600" extrusionOk="0">
                  <a:moveTo>
                    <a:pt x="480" y="21600"/>
                  </a:moveTo>
                  <a:cubicBezTo>
                    <a:pt x="948" y="9969"/>
                    <a:pt x="5429" y="1045"/>
                    <a:pt x="10801" y="1045"/>
                  </a:cubicBezTo>
                  <a:cubicBezTo>
                    <a:pt x="16171" y="1045"/>
                    <a:pt x="20652" y="9969"/>
                    <a:pt x="21120" y="21600"/>
                  </a:cubicBezTo>
                  <a:lnTo>
                    <a:pt x="21600" y="21508"/>
                  </a:lnTo>
                  <a:cubicBezTo>
                    <a:pt x="21110" y="9336"/>
                    <a:pt x="16421" y="0"/>
                    <a:pt x="10799" y="0"/>
                  </a:cubicBezTo>
                  <a:cubicBezTo>
                    <a:pt x="5179" y="0"/>
                    <a:pt x="490" y="9336"/>
                    <a:pt x="0" y="21508"/>
                  </a:cubicBezTo>
                  <a:lnTo>
                    <a:pt x="480" y="21600"/>
                  </a:lnTo>
                  <a:close/>
                </a:path>
              </a:pathLst>
            </a:cu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8" name="Line 1052"/>
            <p:cNvSpPr/>
            <p:nvPr/>
          </p:nvSpPr>
          <p:spPr>
            <a:xfrm>
              <a:off x="0" y="609600"/>
              <a:ext cx="381001" cy="0"/>
            </a:xfrm>
            <a:prstGeom prst="line">
              <a:avLst/>
            </a:prstGeom>
            <a:noFill/>
            <a:ln w="762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99" name="Line 1053"/>
            <p:cNvSpPr/>
            <p:nvPr/>
          </p:nvSpPr>
          <p:spPr>
            <a:xfrm flipH="1" flipV="1">
              <a:off x="1219199" y="609599"/>
              <a:ext cx="381001" cy="1"/>
            </a:xfrm>
            <a:prstGeom prst="line">
              <a:avLst/>
            </a:prstGeom>
            <a:noFill/>
            <a:ln w="762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201" name="Rectangle 1054"/>
          <p:cNvSpPr txBox="1"/>
          <p:nvPr/>
        </p:nvSpPr>
        <p:spPr>
          <a:xfrm>
            <a:off x="7524750" y="2641600"/>
            <a:ext cx="1162050" cy="231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200"/>
              </a:spcBef>
              <a:tabLst>
                <a:tab pos="457200" algn="l"/>
              </a:tabLst>
              <a:defRPr sz="900" b="0">
                <a:solidFill>
                  <a:srgbClr val="FFCC00"/>
                </a:solidFill>
                <a:effectLst>
                  <a:outerShdw blurRad="38100" dist="38100" dir="2700000" rotWithShape="0">
                    <a:srgbClr val="000000"/>
                  </a:outerShdw>
                </a:effectLst>
              </a:defRPr>
            </a:lvl1pPr>
          </a:lstStyle>
          <a:p>
            <a:r>
              <a:t>Google Images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04" name="Rectangle 1026"/>
          <p:cNvSpPr txBox="1">
            <a:spLocks noGrp="1"/>
          </p:cNvSpPr>
          <p:nvPr>
            <p:ph type="title"/>
          </p:nvPr>
        </p:nvSpPr>
        <p:spPr>
          <a:xfrm>
            <a:off x="304800" y="76200"/>
            <a:ext cx="8534400" cy="609600"/>
          </a:xfrm>
          <a:prstGeom prst="rect">
            <a:avLst/>
          </a:prstGeom>
        </p:spPr>
        <p:txBody>
          <a:bodyPr/>
          <a:lstStyle/>
          <a:p>
            <a:r>
              <a:t>However, skin is hardly monolithic armor:</a:t>
            </a:r>
          </a:p>
        </p:txBody>
      </p:sp>
      <p:sp>
        <p:nvSpPr>
          <p:cNvPr id="205" name="Rectangle 1027"/>
          <p:cNvSpPr txBox="1">
            <a:spLocks noGrp="1"/>
          </p:cNvSpPr>
          <p:nvPr>
            <p:ph type="body" sz="quarter" idx="1"/>
          </p:nvPr>
        </p:nvSpPr>
        <p:spPr>
          <a:xfrm>
            <a:off x="228600" y="838200"/>
            <a:ext cx="8763000" cy="381000"/>
          </a:xfrm>
          <a:prstGeom prst="rect">
            <a:avLst/>
          </a:prstGeom>
        </p:spPr>
        <p:txBody>
          <a:bodyPr/>
          <a:lstStyle>
            <a:lvl1pPr>
              <a:spcBef>
                <a:spcPts val="300"/>
              </a:spcBef>
              <a:tabLst>
                <a:tab pos="457200" algn="l"/>
              </a:tabLst>
              <a:defRPr sz="1600">
                <a:latin typeface="+mn-lt"/>
                <a:ea typeface="+mn-ea"/>
                <a:cs typeface="+mn-cs"/>
                <a:sym typeface="Arial"/>
              </a:defRPr>
            </a:lvl1pPr>
          </a:lstStyle>
          <a:p>
            <a:pPr>
              <a:defRPr>
                <a:effectLst/>
              </a:defRPr>
            </a:pPr>
            <a:r>
              <a:t>It is instead penetrated by a rich assortment of pores, glands, hairs, nerves, blood vessels . . .</a:t>
            </a:r>
          </a:p>
        </p:txBody>
      </p:sp>
      <p:pic>
        <p:nvPicPr>
          <p:cNvPr id="206" name="Picture 1028" descr="Picture 1028"/>
          <p:cNvPicPr>
            <a:picLocks noChangeAspect="1"/>
          </p:cNvPicPr>
          <p:nvPr/>
        </p:nvPicPr>
        <p:blipFill>
          <a:blip r:embed="rId2">
            <a:extLst/>
          </a:blip>
          <a:stretch>
            <a:fillRect/>
          </a:stretch>
        </p:blipFill>
        <p:spPr>
          <a:xfrm>
            <a:off x="1752600" y="1295400"/>
            <a:ext cx="5791200" cy="4700588"/>
          </a:xfrm>
          <a:prstGeom prst="rect">
            <a:avLst/>
          </a:prstGeom>
          <a:ln w="12700">
            <a:miter lim="400000"/>
          </a:ln>
        </p:spPr>
      </p:pic>
      <p:sp>
        <p:nvSpPr>
          <p:cNvPr id="207" name="Rectangle 1029"/>
          <p:cNvSpPr txBox="1"/>
          <p:nvPr/>
        </p:nvSpPr>
        <p:spPr>
          <a:xfrm>
            <a:off x="3200400" y="6019800"/>
            <a:ext cx="2514600" cy="810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200"/>
              </a:spcBef>
              <a:tabLst>
                <a:tab pos="457200" algn="l"/>
              </a:tabLst>
              <a:defRPr sz="1200" b="0">
                <a:solidFill>
                  <a:srgbClr val="FFFFFF"/>
                </a:solidFill>
                <a:effectLst>
                  <a:outerShdw blurRad="38100" dist="38100" dir="2700000" rotWithShape="0">
                    <a:srgbClr val="000000"/>
                  </a:outerShdw>
                </a:effectLst>
              </a:defRPr>
            </a:pPr>
            <a:r>
              <a:t>From Oberdorster et al. (</a:t>
            </a:r>
            <a:r>
              <a:rPr u="sng">
                <a:solidFill>
                  <a:srgbClr val="00CCFF"/>
                </a:solidFill>
                <a:uFill>
                  <a:solidFill>
                    <a:srgbClr val="00CCFF"/>
                  </a:solidFill>
                </a:uFill>
                <a:hlinkClick r:id="rId3"/>
              </a:rPr>
              <a:t>link</a:t>
            </a:r>
            <a:r>
              <a:t>)</a:t>
            </a:r>
            <a:endParaRPr sz="1400"/>
          </a:p>
          <a:p>
            <a:pPr>
              <a:spcBef>
                <a:spcPts val="400"/>
              </a:spcBef>
              <a:tabLst>
                <a:tab pos="457200" algn="l"/>
              </a:tabLst>
              <a:defRPr sz="1400" b="0">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10" name="Rectangle 2"/>
          <p:cNvSpPr txBox="1">
            <a:spLocks noGrp="1"/>
          </p:cNvSpPr>
          <p:nvPr>
            <p:ph type="title"/>
          </p:nvPr>
        </p:nvSpPr>
        <p:spPr>
          <a:xfrm>
            <a:off x="304800" y="76200"/>
            <a:ext cx="8534400" cy="685800"/>
          </a:xfrm>
          <a:prstGeom prst="rect">
            <a:avLst/>
          </a:prstGeom>
        </p:spPr>
        <p:txBody>
          <a:bodyPr/>
          <a:lstStyle/>
          <a:p>
            <a:pPr>
              <a:defRPr>
                <a:effectLst/>
              </a:defRPr>
            </a:pPr>
            <a:r>
              <a:t>So can we assume that skin blocks </a:t>
            </a:r>
            <a:r>
              <a:rPr b="1" i="0">
                <a:latin typeface="Tahoma"/>
                <a:ea typeface="Tahoma"/>
                <a:cs typeface="Tahoma"/>
                <a:sym typeface="Tahoma"/>
              </a:rPr>
              <a:t>nano</a:t>
            </a:r>
            <a:r>
              <a:t> metal particles?</a:t>
            </a:r>
          </a:p>
        </p:txBody>
      </p:sp>
      <p:sp>
        <p:nvSpPr>
          <p:cNvPr id="211" name="Rectangle 3"/>
          <p:cNvSpPr txBox="1">
            <a:spLocks noGrp="1"/>
          </p:cNvSpPr>
          <p:nvPr>
            <p:ph type="body" idx="1"/>
          </p:nvPr>
        </p:nvSpPr>
        <p:spPr>
          <a:xfrm>
            <a:off x="76200" y="838200"/>
            <a:ext cx="8915400" cy="5334000"/>
          </a:xfrm>
          <a:prstGeom prst="rect">
            <a:avLst/>
          </a:prstGeom>
        </p:spPr>
        <p:txBody>
          <a:bodyPr/>
          <a:lstStyle/>
          <a:p>
            <a:pPr defTabSz="896111">
              <a:tabLst>
                <a:tab pos="444500" algn="l"/>
              </a:tabLst>
              <a:defRPr sz="1764">
                <a:effectLst/>
                <a:latin typeface="+mn-lt"/>
                <a:ea typeface="+mn-ea"/>
                <a:cs typeface="+mn-cs"/>
                <a:sym typeface="Arial"/>
              </a:defRPr>
            </a:pPr>
            <a:r>
              <a:t>Classic assessment: Scotch Tape removal of deeper and deeper skin cell layers </a:t>
            </a:r>
          </a:p>
          <a:p>
            <a:pPr defTabSz="896111">
              <a:tabLst>
                <a:tab pos="444500" algn="l"/>
              </a:tabLst>
              <a:defRPr sz="784">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	</a:t>
            </a:r>
            <a:r>
              <a:rPr sz="1568"/>
              <a:t>Then analyze successive tape pieces for presence of metal in question</a:t>
            </a:r>
          </a:p>
          <a:p>
            <a:pPr defTabSz="896111">
              <a:tabLst>
                <a:tab pos="444500" algn="l"/>
              </a:tabLst>
              <a:defRPr sz="1568">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For nanometal sunblocks, detectable metal signals quickly diminish to zero</a:t>
            </a:r>
          </a:p>
          <a:p>
            <a:pPr defTabSz="896111">
              <a:tabLst>
                <a:tab pos="444500" algn="l"/>
              </a:tabLst>
              <a:defRPr sz="1372">
                <a:effectLst/>
                <a:latin typeface="+mn-lt"/>
                <a:ea typeface="+mn-ea"/>
                <a:cs typeface="+mn-cs"/>
                <a:sym typeface="Arial"/>
              </a:defRPr>
            </a:pPr>
            <a:endParaRPr/>
          </a:p>
          <a:p>
            <a:pPr algn="ctr" defTabSz="896111">
              <a:tabLst>
                <a:tab pos="444500" algn="l"/>
              </a:tabLst>
              <a:defRPr sz="1764">
                <a:solidFill>
                  <a:srgbClr val="FFCC00"/>
                </a:solidFill>
                <a:effectLst/>
                <a:latin typeface="+mn-lt"/>
                <a:ea typeface="+mn-ea"/>
                <a:cs typeface="+mn-cs"/>
                <a:sym typeface="Arial"/>
              </a:defRPr>
            </a:pPr>
            <a:r>
              <a:t>But the key (often ignored) word is “detectable”  </a:t>
            </a:r>
          </a:p>
          <a:p>
            <a:pPr defTabSz="896111">
              <a:spcBef>
                <a:spcPts val="300"/>
              </a:spcBef>
              <a:tabLst>
                <a:tab pos="444500" algn="l"/>
              </a:tabLst>
              <a:defRPr sz="1372">
                <a:effectLst/>
                <a:latin typeface="+mn-lt"/>
                <a:ea typeface="+mn-ea"/>
                <a:cs typeface="+mn-cs"/>
                <a:sym typeface="Arial"/>
              </a:defRPr>
            </a:pPr>
            <a:r>
              <a:t>	</a:t>
            </a:r>
          </a:p>
          <a:p>
            <a:pPr defTabSz="896111">
              <a:tabLst>
                <a:tab pos="444500" algn="l"/>
              </a:tabLst>
              <a:defRPr sz="1764">
                <a:effectLst/>
                <a:latin typeface="+mn-lt"/>
                <a:ea typeface="+mn-ea"/>
                <a:cs typeface="+mn-cs"/>
                <a:sym typeface="Arial"/>
              </a:defRPr>
            </a:pPr>
            <a:r>
              <a:t>However, for instruments using electrons and photons to analyze intact samples:</a:t>
            </a:r>
          </a:p>
          <a:p>
            <a:pPr defTabSz="896111">
              <a:tabLst>
                <a:tab pos="444500" algn="l"/>
              </a:tabLst>
              <a:defRPr sz="784">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	</a:t>
            </a:r>
            <a:r>
              <a:rPr sz="1568"/>
              <a:t>I know, from personal experience, that sensitivity is likely no better than 0.1 to 1%.</a:t>
            </a:r>
          </a:p>
          <a:p>
            <a:pPr defTabSz="896111">
              <a:tabLst>
                <a:tab pos="444500" algn="l"/>
              </a:tabLst>
              <a:defRPr sz="1372">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For better sensitivity must have significant 3D volume of sample, and take it apart:</a:t>
            </a:r>
          </a:p>
          <a:p>
            <a:pPr defTabSz="896111">
              <a:tabLst>
                <a:tab pos="444500" algn="l"/>
              </a:tabLst>
              <a:defRPr sz="784">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	</a:t>
            </a:r>
            <a:r>
              <a:rPr sz="1568"/>
              <a:t>As done in mass spectroscopies or chromatographies that actually count atoms/molecules</a:t>
            </a:r>
          </a:p>
          <a:p>
            <a:pPr defTabSz="896111">
              <a:tabLst>
                <a:tab pos="444500" algn="l"/>
              </a:tabLst>
              <a:defRPr sz="1568">
                <a:effectLst/>
                <a:latin typeface="+mn-lt"/>
                <a:ea typeface="+mn-ea"/>
                <a:cs typeface="+mn-cs"/>
                <a:sym typeface="Arial"/>
              </a:defRPr>
            </a:pPr>
            <a:endParaRPr/>
          </a:p>
          <a:p>
            <a:pPr defTabSz="896111">
              <a:tabLst>
                <a:tab pos="444500" algn="l"/>
              </a:tabLst>
              <a:defRPr sz="1764">
                <a:effectLst/>
                <a:latin typeface="+mn-lt"/>
                <a:ea typeface="+mn-ea"/>
                <a:cs typeface="+mn-cs"/>
                <a:sym typeface="Arial"/>
              </a:defRPr>
            </a:pPr>
            <a:r>
              <a:t>Likely that Scotch Tape analysis is limited to 0.1 - 1% surface analysis techniques</a:t>
            </a:r>
          </a:p>
          <a:p>
            <a:pPr defTabSz="896111">
              <a:tabLst>
                <a:tab pos="444500" algn="l"/>
              </a:tabLst>
              <a:defRPr sz="1372">
                <a:effectLst/>
                <a:latin typeface="+mn-lt"/>
                <a:ea typeface="+mn-ea"/>
                <a:cs typeface="+mn-cs"/>
                <a:sym typeface="Arial"/>
              </a:defRPr>
            </a:pPr>
            <a:endParaRPr/>
          </a:p>
          <a:p>
            <a:pPr algn="ctr" defTabSz="896111">
              <a:tabLst>
                <a:tab pos="444500" algn="l"/>
              </a:tabLst>
              <a:defRPr sz="1764">
                <a:solidFill>
                  <a:srgbClr val="FFCC00"/>
                </a:solidFill>
                <a:effectLst/>
                <a:latin typeface="+mn-lt"/>
                <a:ea typeface="+mn-ea"/>
                <a:cs typeface="+mn-cs"/>
                <a:sym typeface="Arial"/>
              </a:defRPr>
            </a:pPr>
            <a:r>
              <a:t>So “undetectable metal oxide skin penetration” may ONLY mean &lt; 1 part per 1000</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14" name="Rectangle 2"/>
          <p:cNvSpPr txBox="1">
            <a:spLocks noGrp="1"/>
          </p:cNvSpPr>
          <p:nvPr>
            <p:ph type="title"/>
          </p:nvPr>
        </p:nvSpPr>
        <p:spPr>
          <a:xfrm>
            <a:off x="304800" y="76200"/>
            <a:ext cx="8534400" cy="838200"/>
          </a:xfrm>
          <a:prstGeom prst="rect">
            <a:avLst/>
          </a:prstGeom>
        </p:spPr>
        <p:txBody>
          <a:bodyPr/>
          <a:lstStyle/>
          <a:p>
            <a:pPr>
              <a:defRPr>
                <a:effectLst/>
              </a:defRPr>
            </a:pPr>
            <a:r>
              <a:t>But “less than one part per thousand” </a:t>
            </a:r>
            <a:r>
              <a:rPr b="1" i="0">
                <a:latin typeface="Tahoma"/>
                <a:ea typeface="Tahoma"/>
                <a:cs typeface="Tahoma"/>
                <a:sym typeface="Tahoma"/>
              </a:rPr>
              <a:t>sounds</a:t>
            </a:r>
            <a:r>
              <a:t> pretty low</a:t>
            </a:r>
          </a:p>
        </p:txBody>
      </p:sp>
      <p:sp>
        <p:nvSpPr>
          <p:cNvPr id="215" name="Rectangle 3"/>
          <p:cNvSpPr txBox="1">
            <a:spLocks noGrp="1"/>
          </p:cNvSpPr>
          <p:nvPr>
            <p:ph type="body" idx="1"/>
          </p:nvPr>
        </p:nvSpPr>
        <p:spPr>
          <a:xfrm>
            <a:off x="76200" y="990600"/>
            <a:ext cx="8915400" cy="5334000"/>
          </a:xfrm>
          <a:prstGeom prst="rect">
            <a:avLst/>
          </a:prstGeom>
        </p:spPr>
        <p:txBody>
          <a:bodyPr/>
          <a:lstStyle/>
          <a:p>
            <a:pPr>
              <a:tabLst>
                <a:tab pos="457200" algn="l"/>
              </a:tabLst>
              <a:defRPr sz="1800">
                <a:effectLst/>
                <a:latin typeface="+mn-lt"/>
                <a:ea typeface="+mn-ea"/>
                <a:cs typeface="+mn-cs"/>
                <a:sym typeface="Arial"/>
              </a:defRPr>
            </a:pPr>
            <a:r>
              <a:t>Concentrations may not </a:t>
            </a:r>
            <a:r>
              <a:rPr b="1"/>
              <a:t>stay</a:t>
            </a:r>
            <a:r>
              <a:t> low if metal oxides make it into the blood stream</a:t>
            </a: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At that point metal oxides could end up anywhere in body</a:t>
            </a: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And, most importantly, size, shape or chemistry, could drive local accumulations</a:t>
            </a: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In which case there are, again, reports of possible cell damage:</a:t>
            </a:r>
          </a:p>
          <a:p>
            <a:pPr>
              <a:tabLst>
                <a:tab pos="457200" algn="l"/>
              </a:tabLst>
              <a:defRPr sz="1000">
                <a:effectLst/>
                <a:latin typeface="+mn-lt"/>
                <a:ea typeface="+mn-ea"/>
                <a:cs typeface="+mn-cs"/>
                <a:sym typeface="Arial"/>
              </a:defRPr>
            </a:pPr>
            <a:endParaRPr/>
          </a:p>
          <a:p>
            <a:pPr>
              <a:tabLst>
                <a:tab pos="457200" algn="l"/>
              </a:tabLst>
              <a:defRPr sz="1800">
                <a:effectLst/>
                <a:latin typeface="+mn-lt"/>
                <a:ea typeface="+mn-ea"/>
                <a:cs typeface="+mn-cs"/>
                <a:sym typeface="Arial"/>
              </a:defRPr>
            </a:pPr>
            <a:r>
              <a:t>	</a:t>
            </a:r>
            <a:r>
              <a:rPr>
                <a:solidFill>
                  <a:srgbClr val="FFCC00"/>
                </a:solidFill>
              </a:rPr>
              <a:t>- </a:t>
            </a:r>
            <a:r>
              <a:rPr sz="1600">
                <a:solidFill>
                  <a:srgbClr val="FFCC00"/>
                </a:solidFill>
              </a:rPr>
              <a:t>Studies by EPA showing that nano TiO</a:t>
            </a:r>
            <a:r>
              <a:rPr sz="1600" baseline="-25000">
                <a:solidFill>
                  <a:srgbClr val="FFCC00"/>
                </a:solidFill>
              </a:rPr>
              <a:t>2</a:t>
            </a:r>
            <a:r>
              <a:rPr sz="1600">
                <a:solidFill>
                  <a:srgbClr val="FFCC00"/>
                </a:solidFill>
              </a:rPr>
              <a:t> affected mice immune cells</a:t>
            </a:r>
            <a:r>
              <a:rPr sz="1600"/>
              <a:t> </a:t>
            </a:r>
            <a:r>
              <a:rPr sz="1600">
                <a:effectLst>
                  <a:outerShdw blurRad="38100" dist="38100" dir="2700000" rotWithShape="0">
                    <a:srgbClr val="000000"/>
                  </a:outerShdw>
                </a:effectLst>
              </a:rPr>
              <a:t>(</a:t>
            </a:r>
            <a:r>
              <a:rPr sz="1600" u="sng">
                <a:solidFill>
                  <a:srgbClr val="00CCFF"/>
                </a:solidFill>
                <a:effectLst>
                  <a:outerShdw blurRad="38100" dist="38100" dir="2700000" rotWithShape="0">
                    <a:srgbClr val="000000"/>
                  </a:outerShdw>
                </a:effectLst>
                <a:uFill>
                  <a:solidFill>
                    <a:srgbClr val="00CCFF"/>
                  </a:solidFill>
                </a:uFill>
                <a:hlinkClick r:id="rId2"/>
              </a:rPr>
              <a:t>link</a:t>
            </a:r>
            <a:r>
              <a:rPr sz="1600">
                <a:effectLst>
                  <a:outerShdw blurRad="38100" dist="38100" dir="2700000" rotWithShape="0">
                    <a:srgbClr val="000000"/>
                  </a:outerShdw>
                </a:effectLst>
              </a:rPr>
              <a:t>)</a:t>
            </a:r>
            <a:endParaRPr sz="1600"/>
          </a:p>
          <a:p>
            <a:pPr>
              <a:tabLst>
                <a:tab pos="457200" algn="l"/>
              </a:tabLst>
              <a:defRPr sz="1000">
                <a:effectLst/>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a:t>
            </a:r>
            <a:r>
              <a:rPr>
                <a:solidFill>
                  <a:srgbClr val="FFCC00"/>
                </a:solidFill>
              </a:rPr>
              <a:t>- Other reports of metal oxide cell mitochondrial damage or even DNA mutation</a:t>
            </a:r>
            <a:r>
              <a:t> </a:t>
            </a:r>
            <a:r>
              <a:rPr>
                <a:effectLst>
                  <a:outerShdw blurRad="38100" dist="38100" dir="2700000" rotWithShape="0">
                    <a:srgbClr val="000000"/>
                  </a:outerShdw>
                </a:effectLst>
              </a:rPr>
              <a:t>(</a:t>
            </a:r>
            <a:r>
              <a:rPr u="sng">
                <a:solidFill>
                  <a:srgbClr val="00CCFF"/>
                </a:solidFill>
                <a:effectLst>
                  <a:outerShdw blurRad="38100" dist="38100" dir="2700000" rotWithShape="0">
                    <a:srgbClr val="000000"/>
                  </a:outerShdw>
                </a:effectLst>
                <a:uFill>
                  <a:solidFill>
                    <a:srgbClr val="00CCFF"/>
                  </a:solidFill>
                </a:uFill>
                <a:hlinkClick r:id="rId3"/>
              </a:rPr>
              <a:t>link</a:t>
            </a:r>
            <a:r>
              <a:rPr>
                <a:effectLst>
                  <a:outerShdw blurRad="38100" dist="38100" dir="2700000" rotWithShape="0">
                    <a:srgbClr val="000000"/>
                  </a:outerShdw>
                </a:effectLst>
              </a:rPr>
              <a:t>)</a:t>
            </a:r>
            <a:endParaRPr sz="1800"/>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But don't I need to balance these </a:t>
            </a:r>
            <a:r>
              <a:rPr b="1"/>
              <a:t>possible</a:t>
            </a:r>
            <a:r>
              <a:t> risks against the near </a:t>
            </a:r>
            <a:r>
              <a:rPr b="1"/>
              <a:t>certainty</a:t>
            </a:r>
            <a:r>
              <a:t> of 			developing possibly fatal melanoma if I don't use sunblocks?  Absolutely!</a:t>
            </a:r>
          </a:p>
          <a:p>
            <a:pPr>
              <a:tabLst>
                <a:tab pos="457200" algn="l"/>
              </a:tabLst>
              <a:defRPr sz="1800">
                <a:effectLst/>
                <a:latin typeface="+mn-lt"/>
                <a:ea typeface="+mn-ea"/>
                <a:cs typeface="+mn-cs"/>
                <a:sym typeface="Arial"/>
              </a:defRPr>
            </a:pPr>
            <a:endParaRPr/>
          </a:p>
          <a:p>
            <a:pPr>
              <a:tabLst>
                <a:tab pos="457200" algn="l"/>
              </a:tabLst>
              <a:defRPr sz="1800">
                <a:effectLst/>
                <a:latin typeface="+mn-lt"/>
                <a:ea typeface="+mn-ea"/>
                <a:cs typeface="+mn-cs"/>
                <a:sym typeface="Arial"/>
              </a:defRPr>
            </a:pPr>
            <a:r>
              <a:t>And anyway, in this case, as a consumer don't I have a simple personal option?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18" name="Rectangle 2"/>
          <p:cNvSpPr txBox="1">
            <a:spLocks noGrp="1"/>
          </p:cNvSpPr>
          <p:nvPr>
            <p:ph type="title"/>
          </p:nvPr>
        </p:nvSpPr>
        <p:spPr>
          <a:xfrm>
            <a:off x="304800" y="0"/>
            <a:ext cx="8534400" cy="838200"/>
          </a:xfrm>
          <a:prstGeom prst="rect">
            <a:avLst/>
          </a:prstGeom>
        </p:spPr>
        <p:txBody>
          <a:bodyPr/>
          <a:lstStyle/>
          <a:p>
            <a:r>
              <a:t>To play it safe just avoid nano sunblock brands! (right?)</a:t>
            </a:r>
          </a:p>
        </p:txBody>
      </p:sp>
      <p:sp>
        <p:nvSpPr>
          <p:cNvPr id="219" name="Rectangle 3"/>
          <p:cNvSpPr txBox="1">
            <a:spLocks noGrp="1"/>
          </p:cNvSpPr>
          <p:nvPr>
            <p:ph type="body" idx="1"/>
          </p:nvPr>
        </p:nvSpPr>
        <p:spPr>
          <a:xfrm>
            <a:off x="228600" y="990600"/>
            <a:ext cx="8763000" cy="5334000"/>
          </a:xfrm>
          <a:prstGeom prst="rect">
            <a:avLst/>
          </a:prstGeom>
        </p:spPr>
        <p:txBody>
          <a:bodyPr/>
          <a:lstStyle/>
          <a:p>
            <a:pPr>
              <a:tabLst>
                <a:tab pos="457200" algn="l"/>
              </a:tabLst>
              <a:defRPr sz="1800">
                <a:latin typeface="+mn-lt"/>
                <a:ea typeface="+mn-ea"/>
                <a:cs typeface="+mn-cs"/>
                <a:sym typeface="Arial"/>
              </a:defRPr>
            </a:pPr>
            <a:r>
              <a:t>Then along comes the December 2008 issue of Consumer Reports </a:t>
            </a:r>
            <a:r>
              <a:rPr sz="1600"/>
              <a:t>(</a:t>
            </a:r>
            <a:r>
              <a:rPr sz="1600" u="sng">
                <a:solidFill>
                  <a:srgbClr val="00CCFF"/>
                </a:solidFill>
                <a:uFill>
                  <a:solidFill>
                    <a:srgbClr val="00CCFF"/>
                  </a:solidFill>
                </a:uFill>
                <a:hlinkClick r:id="rId2"/>
              </a:rPr>
              <a:t>link</a:t>
            </a:r>
            <a:r>
              <a:rPr sz="1600"/>
              <a:t>)</a:t>
            </a:r>
            <a:r>
              <a:t>: </a:t>
            </a:r>
          </a:p>
          <a:p>
            <a:pPr>
              <a:tabLst>
                <a:tab pos="457200" algn="l"/>
              </a:tabLst>
              <a:defRPr sz="800">
                <a:latin typeface="+mn-lt"/>
                <a:ea typeface="+mn-ea"/>
                <a:cs typeface="+mn-cs"/>
                <a:sym typeface="Arial"/>
              </a:defRPr>
            </a:pPr>
            <a:endParaRPr/>
          </a:p>
          <a:p>
            <a:pPr>
              <a:tabLst>
                <a:tab pos="457200" algn="l"/>
              </a:tabLst>
              <a:defRPr sz="1800">
                <a:latin typeface="+mn-lt"/>
                <a:ea typeface="+mn-ea"/>
                <a:cs typeface="+mn-cs"/>
                <a:sym typeface="Arial"/>
              </a:defRPr>
            </a:pPr>
            <a:r>
              <a:t>	</a:t>
            </a:r>
            <a:r>
              <a:rPr sz="1600"/>
              <a:t>Tested six sunblocks specifically claiming they contained no nano sunblock ingredients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which CR tests showed all but one DID contain nano zinc oxide or nano titanium oxide</a:t>
            </a:r>
            <a:endParaRPr sz="1800"/>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Are vendors just </a:t>
            </a:r>
            <a:r>
              <a:rPr b="1"/>
              <a:t>lying</a:t>
            </a:r>
            <a:r>
              <a:t> to consumers?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Or is it possible </a:t>
            </a:r>
            <a:r>
              <a:rPr b="1"/>
              <a:t>they</a:t>
            </a:r>
            <a:r>
              <a:t> are ignorant about ingredients?</a:t>
            </a:r>
          </a:p>
          <a:p>
            <a:pPr>
              <a:tabLst>
                <a:tab pos="457200" algn="l"/>
              </a:tabLst>
              <a:defRPr sz="800">
                <a:latin typeface="+mn-lt"/>
                <a:ea typeface="+mn-ea"/>
                <a:cs typeface="+mn-cs"/>
                <a:sym typeface="Arial"/>
              </a:defRPr>
            </a:pPr>
            <a:endParaRPr/>
          </a:p>
          <a:p>
            <a:pPr>
              <a:tabLst>
                <a:tab pos="457200" algn="l"/>
              </a:tabLst>
              <a:defRPr sz="1600">
                <a:latin typeface="+mn-lt"/>
                <a:ea typeface="+mn-ea"/>
                <a:cs typeface="+mn-cs"/>
                <a:sym typeface="Arial"/>
              </a:defRPr>
            </a:pPr>
            <a:r>
              <a:t>	Such ignorance would have seemed unlikely</a:t>
            </a:r>
            <a:r>
              <a:rPr sz="1800"/>
              <a:t> </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least until recent rash of news stories on product adulteration, in particular:</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Melamine in pet foods &amp; baby formulas to inflate tested protein content</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Similar offshore adulteration of sunblocks to enhance UV blocking values?</a:t>
            </a:r>
          </a:p>
          <a:p>
            <a:pPr>
              <a:tabLst>
                <a:tab pos="457200" algn="l"/>
              </a:tabLst>
              <a:defRPr sz="24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(Over last decade, FDA &amp; Consumer Product Safety Commission have been essentially silent!)</a:t>
            </a:r>
          </a:p>
        </p:txBody>
      </p:sp>
      <p:pic>
        <p:nvPicPr>
          <p:cNvPr id="220" name="Picture 37" descr="Picture 37"/>
          <p:cNvPicPr>
            <a:picLocks noChangeAspect="1"/>
          </p:cNvPicPr>
          <p:nvPr/>
        </p:nvPicPr>
        <p:blipFill>
          <a:blip r:embed="rId3">
            <a:extLst/>
          </a:blip>
          <a:srcRect t="7692" b="11539"/>
          <a:stretch>
            <a:fillRect/>
          </a:stretch>
        </p:blipFill>
        <p:spPr>
          <a:xfrm>
            <a:off x="6172200" y="2438400"/>
            <a:ext cx="2781300" cy="1600200"/>
          </a:xfrm>
          <a:prstGeom prst="rect">
            <a:avLst/>
          </a:prstGeom>
          <a:ln w="12700">
            <a:miter lim="400000"/>
          </a:ln>
        </p:spPr>
      </p:pic>
      <p:pic>
        <p:nvPicPr>
          <p:cNvPr id="221" name="Picture 46" descr="Picture 46"/>
          <p:cNvPicPr>
            <a:picLocks noChangeAspect="1"/>
          </p:cNvPicPr>
          <p:nvPr/>
        </p:nvPicPr>
        <p:blipFill>
          <a:blip r:embed="rId4">
            <a:extLst/>
          </a:blip>
          <a:stretch>
            <a:fillRect/>
          </a:stretch>
        </p:blipFill>
        <p:spPr>
          <a:xfrm>
            <a:off x="609600" y="4605337"/>
            <a:ext cx="1376363" cy="1033463"/>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24" name="Rectangle 2"/>
          <p:cNvSpPr txBox="1">
            <a:spLocks noGrp="1"/>
          </p:cNvSpPr>
          <p:nvPr>
            <p:ph type="title"/>
          </p:nvPr>
        </p:nvSpPr>
        <p:spPr>
          <a:xfrm>
            <a:off x="304800" y="0"/>
            <a:ext cx="8534400" cy="838200"/>
          </a:xfrm>
          <a:prstGeom prst="rect">
            <a:avLst/>
          </a:prstGeom>
        </p:spPr>
        <p:txBody>
          <a:bodyPr/>
          <a:lstStyle/>
          <a:p>
            <a:r>
              <a:t>So I put nano sunblock on my “Fears” list</a:t>
            </a:r>
          </a:p>
        </p:txBody>
      </p:sp>
      <p:sp>
        <p:nvSpPr>
          <p:cNvPr id="225" name="Rectangle 3"/>
          <p:cNvSpPr txBox="1">
            <a:spLocks noGrp="1"/>
          </p:cNvSpPr>
          <p:nvPr>
            <p:ph type="body" idx="1"/>
          </p:nvPr>
        </p:nvSpPr>
        <p:spPr>
          <a:xfrm>
            <a:off x="228600" y="990600"/>
            <a:ext cx="8763000" cy="5334000"/>
          </a:xfrm>
          <a:prstGeom prst="rect">
            <a:avLst/>
          </a:prstGeom>
        </p:spPr>
        <p:txBody>
          <a:bodyPr/>
          <a:lstStyle/>
          <a:p>
            <a:pPr>
              <a:tabLst>
                <a:tab pos="457200" algn="l"/>
              </a:tabLst>
              <a:defRPr sz="1800">
                <a:latin typeface="+mn-lt"/>
                <a:ea typeface="+mn-ea"/>
                <a:cs typeface="+mn-cs"/>
                <a:sym typeface="Arial"/>
              </a:defRPr>
            </a:pPr>
            <a:r>
              <a:t>NOT because there IS strong evidence of current hazard:</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Existing evidence of skin penetration IS weak</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Existing evidence of biological toxicity IS limited</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But we DON’T have better data because proper testing has not been done!</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a:t>
            </a:r>
            <a:r>
              <a:rPr sz="1600"/>
              <a:t>So my first reason for “fear” (or at least caution) is lack of information</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Second reason for fear/caution is near total lack of control:</a:t>
            </a:r>
          </a:p>
          <a:p>
            <a:pPr>
              <a:tabLst>
                <a:tab pos="457200" algn="l"/>
              </a:tabLst>
              <a:defRPr sz="800">
                <a:latin typeface="+mn-lt"/>
                <a:ea typeface="+mn-ea"/>
                <a:cs typeface="+mn-cs"/>
                <a:sym typeface="Arial"/>
              </a:defRPr>
            </a:pPr>
            <a:endParaRPr/>
          </a:p>
          <a:p>
            <a:pPr>
              <a:tabLst>
                <a:tab pos="457200" algn="l"/>
              </a:tabLst>
              <a:defRPr sz="1800">
                <a:latin typeface="+mn-lt"/>
                <a:ea typeface="+mn-ea"/>
                <a:cs typeface="+mn-cs"/>
                <a:sym typeface="Arial"/>
              </a:defRPr>
            </a:pPr>
            <a:r>
              <a:t>	</a:t>
            </a:r>
            <a:r>
              <a:rPr sz="1600"/>
              <a:t>Nano metal oxides have been widely introduced into sunblocks, without labeling</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Even when labeled non-nano alternatives appeared, CR tests indicate false labeling</a:t>
            </a:r>
          </a:p>
          <a:p>
            <a:pPr>
              <a:tabLst>
                <a:tab pos="457200" algn="l"/>
              </a:tabLst>
              <a:defRPr sz="1600">
                <a:latin typeface="+mn-lt"/>
                <a:ea typeface="+mn-ea"/>
                <a:cs typeface="+mn-cs"/>
                <a:sym typeface="Arial"/>
              </a:defRPr>
            </a:pPr>
            <a:endParaRPr/>
          </a:p>
          <a:p>
            <a:pPr>
              <a:tabLst>
                <a:tab pos="457200" algn="l"/>
              </a:tabLst>
              <a:defRPr sz="1800">
                <a:latin typeface="+mn-lt"/>
                <a:ea typeface="+mn-ea"/>
                <a:cs typeface="+mn-cs"/>
                <a:sym typeface="Arial"/>
              </a:defRPr>
            </a:pPr>
            <a:r>
              <a:t>So as a consumer I am left with inadequate information AND inadequate control!!</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17" name="Rectangle 1027"/>
          <p:cNvSpPr txBox="1">
            <a:spLocks noGrp="1"/>
          </p:cNvSpPr>
          <p:nvPr>
            <p:ph type="body" idx="1"/>
          </p:nvPr>
        </p:nvSpPr>
        <p:spPr>
          <a:xfrm>
            <a:off x="152400" y="533400"/>
            <a:ext cx="8839200" cy="5334000"/>
          </a:xfrm>
          <a:prstGeom prst="rect">
            <a:avLst/>
          </a:prstGeom>
        </p:spPr>
        <p:txBody>
          <a:bodyPr/>
          <a:lstStyle/>
          <a:p>
            <a:pPr defTabSz="868680">
              <a:tabLst>
                <a:tab pos="431800" algn="l"/>
              </a:tabLst>
              <a:defRPr sz="1710">
                <a:effectLst>
                  <a:outerShdw blurRad="36195" dist="36195" dir="2700000" rotWithShape="0">
                    <a:srgbClr val="000000"/>
                  </a:outerShdw>
                </a:effectLst>
                <a:latin typeface="+mn-lt"/>
                <a:ea typeface="+mn-ea"/>
                <a:cs typeface="+mn-cs"/>
                <a:sym typeface="Arial"/>
              </a:defRPr>
            </a:pPr>
            <a:r>
              <a:t>Caveat #2) I am not a medical or even a biological researcher</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520"/>
              <a:t>Reinforcing caveat #1's suggestion that you reserve final judgment</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And emphasizing YOUR need to study further</a:t>
            </a:r>
          </a:p>
          <a:p>
            <a:pPr defTabSz="868680">
              <a:tabLst>
                <a:tab pos="431800" algn="l"/>
              </a:tabLst>
              <a:defRPr sz="95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Which I've tried to facilitate by collecting dozens of MY source papers</a:t>
            </a:r>
          </a:p>
          <a:p>
            <a:pPr defTabSz="868680">
              <a:tabLst>
                <a:tab pos="431800" algn="l"/>
              </a:tabLst>
              <a:defRPr sz="95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on the accompanying webpage: </a:t>
            </a:r>
            <a:r>
              <a:rPr sz="1140" u="sng">
                <a:solidFill>
                  <a:srgbClr val="00CCFF"/>
                </a:solidFill>
                <a:uFill>
                  <a:solidFill>
                    <a:srgbClr val="00CCFF"/>
                  </a:solidFill>
                </a:uFill>
                <a:hlinkClick r:id="rId2"/>
              </a:rPr>
              <a:t>Nano Challenge and Fears - Supporting Materials </a:t>
            </a:r>
            <a:endParaRPr sz="1710"/>
          </a:p>
          <a:p>
            <a:pPr defTabSz="868680">
              <a:tabLst>
                <a:tab pos="4318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Caveat #3) Bear in mind that nano’s most POSITIVE impact may yet be in medicine! </a:t>
            </a:r>
          </a:p>
          <a:p>
            <a:pPr defTabSz="868680">
              <a:tabLst>
                <a:tab pos="4318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520"/>
              <a:t>Certain beneficial medical applications are already easy to anticipate:</a:t>
            </a:r>
          </a:p>
          <a:p>
            <a:pPr defTabSz="868680">
              <a:tabLst>
                <a:tab pos="431800" algn="l"/>
              </a:tabLst>
              <a:defRPr sz="85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Such as possible use of Buckyballs to safely contain metal MRI contrast agents</a:t>
            </a:r>
          </a:p>
          <a:p>
            <a:pPr defTabSz="868680">
              <a:tabLst>
                <a:tab pos="431800" algn="l"/>
              </a:tabLst>
              <a:defRPr sz="152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But others follow from nano's unexpected interactions with our body and cells:</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For instance, evidence Buckyballs may also stimulate creation of new hair follicles</a:t>
            </a:r>
          </a:p>
          <a:p>
            <a:pPr defTabSz="868680">
              <a:tabLst>
                <a:tab pos="431800" algn="l"/>
              </a:tabLst>
              <a:defRPr sz="152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And the most dramatic may ultimately be found in nano's use for cancer treatment: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28" name="Rectangle 2"/>
          <p:cNvSpPr txBox="1">
            <a:spLocks noGrp="1"/>
          </p:cNvSpPr>
          <p:nvPr>
            <p:ph type="title"/>
          </p:nvPr>
        </p:nvSpPr>
        <p:spPr>
          <a:xfrm>
            <a:off x="304800" y="76200"/>
            <a:ext cx="8534400" cy="533400"/>
          </a:xfrm>
          <a:prstGeom prst="rect">
            <a:avLst/>
          </a:prstGeom>
        </p:spPr>
        <p:txBody>
          <a:bodyPr/>
          <a:lstStyle/>
          <a:p>
            <a:r>
              <a:t>Case Study #3) Nano silver impregnated plastics</a:t>
            </a:r>
          </a:p>
        </p:txBody>
      </p:sp>
      <p:sp>
        <p:nvSpPr>
          <p:cNvPr id="229" name="Rectangle 3"/>
          <p:cNvSpPr txBox="1">
            <a:spLocks noGrp="1"/>
          </p:cNvSpPr>
          <p:nvPr>
            <p:ph type="body" idx="1"/>
          </p:nvPr>
        </p:nvSpPr>
        <p:spPr>
          <a:xfrm>
            <a:off x="228600" y="914400"/>
            <a:ext cx="8534400" cy="5181600"/>
          </a:xfrm>
          <a:prstGeom prst="rect">
            <a:avLst/>
          </a:prstGeom>
        </p:spPr>
        <p:txBody>
          <a:bodyPr/>
          <a:lstStyle/>
          <a:p>
            <a:pPr defTabSz="896111">
              <a:tabLst>
                <a:tab pos="444500" algn="l"/>
              </a:tabLst>
              <a:defRPr sz="1764">
                <a:effectLst>
                  <a:outerShdw blurRad="37338" dist="37338" dir="2700000" rotWithShape="0">
                    <a:srgbClr val="000000"/>
                  </a:outerShdw>
                </a:effectLst>
                <a:latin typeface="+mn-lt"/>
                <a:ea typeface="+mn-ea"/>
                <a:cs typeface="+mn-cs"/>
                <a:sym typeface="Arial"/>
              </a:defRPr>
            </a:pPr>
            <a:r>
              <a:t>Even the ancients knew that silver could have antibacterial &amp; antifungal effects</a:t>
            </a:r>
          </a:p>
          <a:p>
            <a:pPr defTabSz="896111">
              <a:tabLst>
                <a:tab pos="444500" algn="l"/>
              </a:tabLst>
              <a:defRPr sz="980">
                <a:effectLst>
                  <a:outerShdw blurRad="37338" dist="37338" dir="2700000" rotWithShape="0">
                    <a:srgbClr val="000000"/>
                  </a:outerShdw>
                </a:effectLst>
                <a:latin typeface="+mn-lt"/>
                <a:ea typeface="+mn-ea"/>
                <a:cs typeface="+mn-cs"/>
                <a:sym typeface="Arial"/>
              </a:defRPr>
            </a:pPr>
            <a:endParaRP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	It's why (at least the richest of them) </a:t>
            </a:r>
            <a:r>
              <a:rPr sz="490"/>
              <a:t> </a:t>
            </a:r>
            <a:r>
              <a:t>used it for wine and water storage</a:t>
            </a:r>
          </a:p>
          <a:p>
            <a:pPr defTabSz="896111">
              <a:tabLst>
                <a:tab pos="4445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	Also why they used it to treat syphilis and gonorrhea</a:t>
            </a:r>
          </a:p>
          <a:p>
            <a:pPr defTabSz="896111">
              <a:lnSpc>
                <a:spcPct val="70000"/>
              </a:lnSpc>
              <a:tabLst>
                <a:tab pos="4445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	And led them to think that a silver coin held in </a:t>
            </a: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		the mouth might hinder infection by plague </a:t>
            </a:r>
          </a:p>
          <a:p>
            <a:pPr defTabSz="896111">
              <a:tabLst>
                <a:tab pos="444500" algn="l"/>
              </a:tabLst>
              <a:defRPr sz="1764">
                <a:effectLst>
                  <a:outerShdw blurRad="37338" dist="37338" dir="2700000" rotWithShape="0">
                    <a:srgbClr val="000000"/>
                  </a:outerShdw>
                </a:effectLst>
                <a:latin typeface="+mn-lt"/>
                <a:ea typeface="+mn-ea"/>
                <a:cs typeface="+mn-cs"/>
                <a:sym typeface="Arial"/>
              </a:defRPr>
            </a:pPr>
            <a:endParaRP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Many (too many?) explanations for antibacterial effects – A leading candidate:</a:t>
            </a:r>
          </a:p>
          <a:p>
            <a:pPr defTabSz="896111">
              <a:spcBef>
                <a:spcPts val="100"/>
              </a:spcBef>
              <a:tabLst>
                <a:tab pos="444500" algn="l"/>
              </a:tabLst>
              <a:defRPr sz="686">
                <a:effectLst>
                  <a:outerShdw blurRad="37338" dist="37338" dir="2700000" rotWithShape="0">
                    <a:srgbClr val="000000"/>
                  </a:outerShdw>
                </a:effectLst>
                <a:latin typeface="+mn-lt"/>
                <a:ea typeface="+mn-ea"/>
                <a:cs typeface="+mn-cs"/>
                <a:sym typeface="Arial"/>
              </a:defRPr>
            </a:pPr>
            <a:r>
              <a:t>	</a:t>
            </a:r>
          </a:p>
          <a:p>
            <a:pPr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"Denaturing" (unfolding) of cell membrane/wall proteins as insertion of silver ions </a:t>
            </a:r>
          </a:p>
          <a:p>
            <a:pPr marL="0" lvl="1" indent="608076" defTabSz="896111">
              <a:spcBef>
                <a:spcPts val="300"/>
              </a:spcBef>
              <a:buSzTx/>
              <a:buNone/>
              <a:tabLst>
                <a:tab pos="444500" algn="l"/>
              </a:tabLst>
              <a:defRPr sz="1568">
                <a:effectLst>
                  <a:outerShdw blurRad="37338" dist="37338" dir="2700000" rotWithShape="0">
                    <a:srgbClr val="000000"/>
                  </a:outerShdw>
                </a:effectLst>
                <a:latin typeface="+mn-lt"/>
                <a:ea typeface="+mn-ea"/>
                <a:cs typeface="+mn-cs"/>
                <a:sym typeface="Arial"/>
              </a:defRPr>
            </a:pPr>
            <a:r>
              <a:t>cleaves the hydrogen bonds that pulled different parts of the protein together</a:t>
            </a:r>
            <a:endParaRPr sz="1764"/>
          </a:p>
          <a:p>
            <a:pPr defTabSz="896111">
              <a:tabLst>
                <a:tab pos="444500" algn="l"/>
              </a:tabLst>
              <a:defRPr sz="1764">
                <a:effectLst>
                  <a:outerShdw blurRad="37338" dist="37338" dir="2700000" rotWithShape="0">
                    <a:srgbClr val="000000"/>
                  </a:outerShdw>
                </a:effectLst>
                <a:latin typeface="+mn-lt"/>
                <a:ea typeface="+mn-ea"/>
                <a:cs typeface="+mn-cs"/>
                <a:sym typeface="Arial"/>
              </a:defRPr>
            </a:pPr>
            <a:endParaRPr/>
          </a:p>
          <a:p>
            <a:pPr defTabSz="896111">
              <a:tabLst>
                <a:tab pos="444500" algn="l"/>
              </a:tabLst>
              <a:defRPr sz="1764">
                <a:effectLst>
                  <a:outerShdw blurRad="37338" dist="37338" dir="2700000" rotWithShape="0">
                    <a:srgbClr val="000000"/>
                  </a:outerShdw>
                </a:effectLst>
                <a:latin typeface="+mn-lt"/>
                <a:ea typeface="+mn-ea"/>
                <a:cs typeface="+mn-cs"/>
                <a:sym typeface="Arial"/>
              </a:defRPr>
            </a:pPr>
            <a:r>
              <a:t> And if silver ions thereby manage to get inside the cells:</a:t>
            </a:r>
          </a:p>
          <a:p>
            <a:pPr defTabSz="896111">
              <a:tabLst>
                <a:tab pos="444500" algn="l"/>
              </a:tabLst>
              <a:defRPr sz="784">
                <a:effectLst>
                  <a:outerShdw blurRad="37338" dist="37338" dir="2700000" rotWithShape="0">
                    <a:srgbClr val="000000"/>
                  </a:outerShdw>
                </a:effectLst>
                <a:latin typeface="+mn-lt"/>
                <a:ea typeface="+mn-ea"/>
                <a:cs typeface="+mn-cs"/>
                <a:sym typeface="Arial"/>
              </a:defRPr>
            </a:pPr>
            <a:endParaRPr/>
          </a:p>
          <a:p>
            <a:pPr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Metal ions can bind to phosphate groups on DNA</a:t>
            </a:r>
          </a:p>
          <a:p>
            <a:pPr defTabSz="896111">
              <a:tabLst>
                <a:tab pos="444500" algn="l"/>
              </a:tabLst>
              <a:defRPr sz="980">
                <a:effectLst>
                  <a:outerShdw blurRad="37338" dist="37338" dir="2700000" rotWithShape="0">
                    <a:srgbClr val="000000"/>
                  </a:outerShdw>
                </a:effectLst>
                <a:latin typeface="+mn-lt"/>
                <a:ea typeface="+mn-ea"/>
                <a:cs typeface="+mn-cs"/>
                <a:sym typeface="Arial"/>
              </a:defRPr>
            </a:pPr>
            <a:endParaRPr/>
          </a:p>
          <a:p>
            <a:pPr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And to many other inter-cellular chemicals, blocking their function</a:t>
            </a:r>
          </a:p>
        </p:txBody>
      </p:sp>
      <p:pic>
        <p:nvPicPr>
          <p:cNvPr id="230" name="Picture 8" descr="Picture 8"/>
          <p:cNvPicPr>
            <a:picLocks noChangeAspect="1"/>
          </p:cNvPicPr>
          <p:nvPr/>
        </p:nvPicPr>
        <p:blipFill>
          <a:blip r:embed="rId2">
            <a:extLst/>
          </a:blip>
          <a:stretch>
            <a:fillRect/>
          </a:stretch>
        </p:blipFill>
        <p:spPr>
          <a:xfrm>
            <a:off x="6248400" y="1905000"/>
            <a:ext cx="1981200" cy="14859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 name="Rectangle 2"/>
          <p:cNvSpPr txBox="1">
            <a:spLocks noGrp="1"/>
          </p:cNvSpPr>
          <p:nvPr>
            <p:ph type="title"/>
          </p:nvPr>
        </p:nvSpPr>
        <p:spPr>
          <a:xfrm>
            <a:off x="304800" y="76200"/>
            <a:ext cx="8534400" cy="533400"/>
          </a:xfrm>
          <a:prstGeom prst="rect">
            <a:avLst/>
          </a:prstGeom>
        </p:spPr>
        <p:txBody>
          <a:bodyPr/>
          <a:lstStyle>
            <a:lvl1pPr>
              <a:defRPr sz="2000"/>
            </a:lvl1pPr>
          </a:lstStyle>
          <a:p>
            <a:r>
              <a:t>And silver has surprisingly strong/quick effect upon aquatic bacteria</a:t>
            </a:r>
          </a:p>
        </p:txBody>
      </p:sp>
      <p:sp>
        <p:nvSpPr>
          <p:cNvPr id="233" name="Rectangle 3"/>
          <p:cNvSpPr txBox="1">
            <a:spLocks noGrp="1"/>
          </p:cNvSpPr>
          <p:nvPr>
            <p:ph type="body" idx="1"/>
          </p:nvPr>
        </p:nvSpPr>
        <p:spPr>
          <a:xfrm>
            <a:off x="228600" y="914400"/>
            <a:ext cx="8534400" cy="5181600"/>
          </a:xfrm>
          <a:prstGeom prst="rect">
            <a:avLst/>
          </a:prstGeom>
        </p:spPr>
        <p:txBody>
          <a:bodyPr/>
          <a:lstStyle/>
          <a:p>
            <a:pPr>
              <a:tabLst>
                <a:tab pos="457200" algn="l"/>
              </a:tabLst>
              <a:defRPr sz="1800">
                <a:solidFill>
                  <a:srgbClr val="FFCC00"/>
                </a:solidFill>
                <a:latin typeface="+mn-lt"/>
                <a:ea typeface="+mn-ea"/>
                <a:cs typeface="+mn-cs"/>
                <a:sym typeface="Arial"/>
              </a:defRPr>
            </a:pPr>
            <a:r>
              <a:t>= Key constituents of the aquatic / wetland ecosystems upon which we depend!</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These cells naturally metabolize copper</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Thus readily absorb it through their cell walls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Silver is so similar it can exploit same pathways</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Concentrating it 1000 fold inside cells!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Inside cell it can </a:t>
            </a:r>
            <a:r>
              <a:rPr b="1"/>
              <a:t>poison</a:t>
            </a:r>
            <a:r>
              <a:t> cell's photosynthesis </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Photosynthesis rate cut in HALF after just 15 minutes exposure to DILUTE Ag!</a:t>
            </a:r>
          </a:p>
          <a:p>
            <a:pPr>
              <a:tabLst>
                <a:tab pos="457200" algn="l"/>
              </a:tabLst>
              <a:defRPr sz="1800">
                <a:solidFill>
                  <a:srgbClr val="FF9933"/>
                </a:solidFill>
                <a:latin typeface="+mn-lt"/>
                <a:ea typeface="+mn-ea"/>
                <a:cs typeface="+mn-cs"/>
                <a:sym typeface="Arial"/>
              </a:defRPr>
            </a:pPr>
            <a:endParaRPr/>
          </a:p>
          <a:p>
            <a:pPr algn="ctr">
              <a:tabLst>
                <a:tab pos="457200" algn="l"/>
              </a:tabLst>
              <a:defRPr sz="1800">
                <a:solidFill>
                  <a:srgbClr val="FF9933"/>
                </a:solidFill>
                <a:latin typeface="+mn-lt"/>
                <a:ea typeface="+mn-ea"/>
                <a:cs typeface="+mn-cs"/>
                <a:sym typeface="Arial"/>
              </a:defRPr>
            </a:pPr>
            <a:r>
              <a:t>Could easily be similar effects in soil bacteria (necessary for our food growth)!</a:t>
            </a:r>
          </a:p>
          <a:p>
            <a:pPr algn="ctr">
              <a:tabLst>
                <a:tab pos="457200" algn="l"/>
              </a:tabLst>
              <a:defRPr sz="1800">
                <a:solidFill>
                  <a:srgbClr val="FF9933"/>
                </a:solidFill>
                <a:latin typeface="+mn-lt"/>
                <a:ea typeface="+mn-ea"/>
                <a:cs typeface="+mn-cs"/>
                <a:sym typeface="Arial"/>
              </a:defRPr>
            </a:pPr>
            <a:endParaRPr/>
          </a:p>
          <a:p>
            <a:pPr algn="ctr">
              <a:tabLst>
                <a:tab pos="457200" algn="l"/>
              </a:tabLst>
              <a:defRPr sz="1800">
                <a:latin typeface="+mn-lt"/>
                <a:ea typeface="+mn-ea"/>
                <a:cs typeface="+mn-cs"/>
                <a:sym typeface="Arial"/>
              </a:defRPr>
            </a:pPr>
            <a:r>
              <a:rPr u="sng">
                <a:solidFill>
                  <a:srgbClr val="00CCFF"/>
                </a:solidFill>
                <a:uFill>
                  <a:solidFill>
                    <a:srgbClr val="00CCFF"/>
                  </a:solidFill>
                </a:uFill>
                <a:hlinkClick r:id="rId2"/>
              </a:rPr>
              <a:t>Paper: Linking toxicity and adaptive response . . . (of bacterium) exposed to silver</a:t>
            </a:r>
          </a:p>
        </p:txBody>
      </p:sp>
      <p:pic>
        <p:nvPicPr>
          <p:cNvPr id="234" name="Picture 6" descr="Picture 6"/>
          <p:cNvPicPr>
            <a:picLocks noChangeAspect="1"/>
          </p:cNvPicPr>
          <p:nvPr/>
        </p:nvPicPr>
        <p:blipFill>
          <a:blip r:embed="rId3">
            <a:extLst/>
          </a:blip>
          <a:stretch>
            <a:fillRect/>
          </a:stretch>
        </p:blipFill>
        <p:spPr>
          <a:xfrm>
            <a:off x="5534764" y="1524000"/>
            <a:ext cx="3228236" cy="2497192"/>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37" name="Rectangle 2"/>
          <p:cNvSpPr txBox="1">
            <a:spLocks noGrp="1"/>
          </p:cNvSpPr>
          <p:nvPr>
            <p:ph type="title"/>
          </p:nvPr>
        </p:nvSpPr>
        <p:spPr>
          <a:xfrm>
            <a:off x="0" y="990599"/>
            <a:ext cx="8686800" cy="1309175"/>
          </a:xfrm>
          <a:prstGeom prst="rect">
            <a:avLst/>
          </a:prstGeom>
        </p:spPr>
        <p:txBody>
          <a:bodyPr/>
          <a:lstStyle/>
          <a:p>
            <a:pPr>
              <a:tabLst>
                <a:tab pos="457200" algn="l"/>
              </a:tabLst>
              <a:defRPr sz="2400"/>
            </a:pPr>
            <a:r>
              <a:t>And now add in the modern paranoia about </a:t>
            </a:r>
            <a:br/>
            <a:r>
              <a:t/>
            </a:r>
            <a:br/>
            <a:r>
              <a:rPr sz="3200"/>
              <a:t>GERMS (!!!!):</a:t>
            </a:r>
          </a:p>
        </p:txBody>
      </p:sp>
      <p:pic>
        <p:nvPicPr>
          <p:cNvPr id="238" name="Picture 10" descr="Picture 10"/>
          <p:cNvPicPr>
            <a:picLocks noChangeAspect="1"/>
          </p:cNvPicPr>
          <p:nvPr/>
        </p:nvPicPr>
        <p:blipFill>
          <a:blip r:embed="rId2">
            <a:extLst/>
          </a:blip>
          <a:stretch>
            <a:fillRect/>
          </a:stretch>
        </p:blipFill>
        <p:spPr>
          <a:xfrm>
            <a:off x="2971800" y="2667000"/>
            <a:ext cx="3048000" cy="2330450"/>
          </a:xfrm>
          <a:prstGeom prst="rect">
            <a:avLst/>
          </a:prstGeom>
          <a:ln w="12700">
            <a:miter lim="400000"/>
          </a:ln>
        </p:spPr>
      </p:pic>
      <p:sp>
        <p:nvSpPr>
          <p:cNvPr id="239" name="Footer Placeholder 5"/>
          <p:cNvSpPr txBox="1"/>
          <p:nvPr/>
        </p:nvSpPr>
        <p:spPr>
          <a:xfrm>
            <a:off x="1524000" y="5161820"/>
            <a:ext cx="57912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www.oralabs.com/blog/hand-sanitizer-vs-soap-and-water/</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42" name="Rectangle 2"/>
          <p:cNvSpPr txBox="1">
            <a:spLocks noGrp="1"/>
          </p:cNvSpPr>
          <p:nvPr>
            <p:ph type="title"/>
          </p:nvPr>
        </p:nvSpPr>
        <p:spPr>
          <a:xfrm>
            <a:off x="304800" y="76200"/>
            <a:ext cx="8534400" cy="533400"/>
          </a:xfrm>
          <a:prstGeom prst="rect">
            <a:avLst/>
          </a:prstGeom>
        </p:spPr>
        <p:txBody>
          <a:bodyPr/>
          <a:lstStyle/>
          <a:p>
            <a:r>
              <a:t>The free market response?</a:t>
            </a:r>
          </a:p>
        </p:txBody>
      </p:sp>
      <p:sp>
        <p:nvSpPr>
          <p:cNvPr id="243" name="Rectangle 3"/>
          <p:cNvSpPr txBox="1">
            <a:spLocks noGrp="1"/>
          </p:cNvSpPr>
          <p:nvPr>
            <p:ph type="body" idx="1"/>
          </p:nvPr>
        </p:nvSpPr>
        <p:spPr>
          <a:xfrm>
            <a:off x="228600" y="914400"/>
            <a:ext cx="8763000" cy="5181600"/>
          </a:xfrm>
          <a:prstGeom prst="rect">
            <a:avLst/>
          </a:prstGeom>
        </p:spPr>
        <p:txBody>
          <a:bodyPr/>
          <a:lstStyle/>
          <a:p>
            <a:pPr>
              <a:tabLst>
                <a:tab pos="457200" algn="l"/>
              </a:tabLst>
              <a:defRPr sz="1800">
                <a:latin typeface="+mn-lt"/>
                <a:ea typeface="+mn-ea"/>
                <a:cs typeface="+mn-cs"/>
                <a:sym typeface="Arial"/>
              </a:defRPr>
            </a:pPr>
            <a:r>
              <a:t>Manufacturers have found ways to embed nano silver spheres in plastics:</a:t>
            </a:r>
            <a:endParaRPr sz="1600"/>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25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300"/>
              </a:spcBef>
              <a:tabLst>
                <a:tab pos="457200" algn="l"/>
              </a:tabLst>
              <a:defRPr sz="1400">
                <a:latin typeface="+mn-lt"/>
                <a:ea typeface="+mn-ea"/>
                <a:cs typeface="+mn-cs"/>
                <a:sym typeface="Arial"/>
              </a:defRPr>
            </a:pPr>
            <a:r>
              <a:t>Source: </a:t>
            </a:r>
            <a:r>
              <a:rPr u="sng">
                <a:solidFill>
                  <a:srgbClr val="00CCFF"/>
                </a:solidFill>
                <a:uFill>
                  <a:solidFill>
                    <a:srgbClr val="00CCFF"/>
                  </a:solidFill>
                </a:uFill>
                <a:hlinkClick r:id="rId2"/>
              </a:rPr>
              <a:t>http://www.pfonline.com/articles/090701.html</a:t>
            </a:r>
            <a:endParaRPr sz="1600">
              <a:solidFill>
                <a:srgbClr val="FF9933"/>
              </a:solidFill>
            </a:endParaRPr>
          </a:p>
          <a:p>
            <a:pPr algn="ctr">
              <a:tabLst>
                <a:tab pos="457200" algn="l"/>
              </a:tabLst>
              <a:defRPr sz="1600">
                <a:solidFill>
                  <a:srgbClr val="FF9933"/>
                </a:solidFill>
                <a:latin typeface="+mn-lt"/>
                <a:ea typeface="+mn-ea"/>
                <a:cs typeface="+mn-cs"/>
                <a:sym typeface="Arial"/>
              </a:defRPr>
            </a:pPr>
            <a:endParaRPr/>
          </a:p>
          <a:p>
            <a:pPr algn="ctr">
              <a:tabLst>
                <a:tab pos="457200" algn="l"/>
              </a:tabLst>
              <a:defRPr sz="1800">
                <a:solidFill>
                  <a:srgbClr val="FFCC00"/>
                </a:solidFill>
                <a:latin typeface="+mn-lt"/>
                <a:ea typeface="+mn-ea"/>
                <a:cs typeface="+mn-cs"/>
                <a:sym typeface="Arial"/>
              </a:defRPr>
            </a:pPr>
            <a:r>
              <a:t>And where have they ALREADY used such nano silver impregnated plastics?</a:t>
            </a:r>
          </a:p>
        </p:txBody>
      </p:sp>
      <p:pic>
        <p:nvPicPr>
          <p:cNvPr id="244" name="Picture 9" descr="Picture 9"/>
          <p:cNvPicPr>
            <a:picLocks noChangeAspect="1"/>
          </p:cNvPicPr>
          <p:nvPr/>
        </p:nvPicPr>
        <p:blipFill>
          <a:blip r:embed="rId3">
            <a:extLst/>
          </a:blip>
          <a:stretch>
            <a:fillRect/>
          </a:stretch>
        </p:blipFill>
        <p:spPr>
          <a:xfrm>
            <a:off x="2903538" y="1295400"/>
            <a:ext cx="3497263" cy="3497263"/>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47" name="Rectangle 2"/>
          <p:cNvSpPr txBox="1">
            <a:spLocks noGrp="1"/>
          </p:cNvSpPr>
          <p:nvPr>
            <p:ph type="title"/>
          </p:nvPr>
        </p:nvSpPr>
        <p:spPr>
          <a:xfrm>
            <a:off x="304800" y="76200"/>
            <a:ext cx="8534400" cy="533400"/>
          </a:xfrm>
          <a:prstGeom prst="rect">
            <a:avLst/>
          </a:prstGeom>
        </p:spPr>
        <p:txBody>
          <a:bodyPr/>
          <a:lstStyle/>
          <a:p>
            <a:r>
              <a:t>Where you can expect to find nanosilver in YOUR life:</a:t>
            </a:r>
          </a:p>
        </p:txBody>
      </p:sp>
      <p:sp>
        <p:nvSpPr>
          <p:cNvPr id="248" name="Rectangle 3"/>
          <p:cNvSpPr txBox="1">
            <a:spLocks noGrp="1"/>
          </p:cNvSpPr>
          <p:nvPr>
            <p:ph type="body" sz="quarter" idx="1"/>
          </p:nvPr>
        </p:nvSpPr>
        <p:spPr>
          <a:xfrm>
            <a:off x="228600" y="1009650"/>
            <a:ext cx="2057400" cy="5334000"/>
          </a:xfrm>
          <a:prstGeom prst="rect">
            <a:avLst/>
          </a:prstGeom>
        </p:spPr>
        <p:txBody>
          <a:bodyPr/>
          <a:lstStyle/>
          <a:p>
            <a:pPr>
              <a:spcBef>
                <a:spcPts val="300"/>
              </a:spcBef>
              <a:tabLst>
                <a:tab pos="457200" algn="l"/>
              </a:tabLst>
              <a:defRPr sz="1400">
                <a:latin typeface="+mn-lt"/>
                <a:ea typeface="+mn-ea"/>
                <a:cs typeface="+mn-cs"/>
                <a:sym typeface="Arial"/>
              </a:defRPr>
            </a:pPr>
            <a:r>
              <a:t>Sheets &amp; pillows</a:t>
            </a:r>
          </a:p>
          <a:p>
            <a:pPr>
              <a:spcBef>
                <a:spcPts val="300"/>
              </a:spcBef>
              <a:tabLst>
                <a:tab pos="457200" algn="l"/>
              </a:tabLst>
              <a:defRPr sz="1400">
                <a:latin typeface="+mn-lt"/>
                <a:ea typeface="+mn-ea"/>
                <a:cs typeface="+mn-cs"/>
                <a:sym typeface="Arial"/>
              </a:defRPr>
            </a:pPr>
            <a:r>
              <a:t>Towels</a:t>
            </a:r>
          </a:p>
          <a:p>
            <a:pPr>
              <a:spcBef>
                <a:spcPts val="300"/>
              </a:spcBef>
              <a:tabLst>
                <a:tab pos="457200" algn="l"/>
              </a:tabLst>
              <a:defRPr sz="1400">
                <a:latin typeface="+mn-lt"/>
                <a:ea typeface="+mn-ea"/>
                <a:cs typeface="+mn-cs"/>
                <a:sym typeface="Arial"/>
              </a:defRPr>
            </a:pPr>
            <a:r>
              <a:t>Fabrics</a:t>
            </a:r>
          </a:p>
          <a:p>
            <a:pPr>
              <a:spcBef>
                <a:spcPts val="300"/>
              </a:spcBef>
              <a:tabLst>
                <a:tab pos="457200" algn="l"/>
              </a:tabLst>
              <a:defRPr sz="1400">
                <a:latin typeface="+mn-lt"/>
                <a:ea typeface="+mn-ea"/>
                <a:cs typeface="+mn-cs"/>
                <a:sym typeface="Arial"/>
              </a:defRPr>
            </a:pPr>
            <a:r>
              <a:t>Uniforms</a:t>
            </a:r>
          </a:p>
          <a:p>
            <a:pPr>
              <a:spcBef>
                <a:spcPts val="300"/>
              </a:spcBef>
              <a:tabLst>
                <a:tab pos="457200" algn="l"/>
              </a:tabLst>
              <a:defRPr sz="1400">
                <a:latin typeface="+mn-lt"/>
                <a:ea typeface="+mn-ea"/>
                <a:cs typeface="+mn-cs"/>
                <a:sym typeface="Arial"/>
              </a:defRPr>
            </a:pPr>
            <a:r>
              <a:t>Sports shirts</a:t>
            </a:r>
          </a:p>
          <a:p>
            <a:pPr>
              <a:spcBef>
                <a:spcPts val="300"/>
              </a:spcBef>
              <a:tabLst>
                <a:tab pos="457200" algn="l"/>
              </a:tabLst>
              <a:defRPr sz="1400">
                <a:latin typeface="+mn-lt"/>
                <a:ea typeface="+mn-ea"/>
                <a:cs typeface="+mn-cs"/>
                <a:sym typeface="Arial"/>
              </a:defRPr>
            </a:pPr>
            <a:r>
              <a:t>Hats &amp; gloves</a:t>
            </a:r>
          </a:p>
          <a:p>
            <a:pPr>
              <a:spcBef>
                <a:spcPts val="300"/>
              </a:spcBef>
              <a:tabLst>
                <a:tab pos="457200" algn="l"/>
              </a:tabLst>
              <a:defRPr sz="1400">
                <a:latin typeface="+mn-lt"/>
                <a:ea typeface="+mn-ea"/>
                <a:cs typeface="+mn-cs"/>
                <a:sym typeface="Arial"/>
              </a:defRPr>
            </a:pPr>
            <a:r>
              <a:t>Underwear</a:t>
            </a:r>
          </a:p>
          <a:p>
            <a:pPr>
              <a:spcBef>
                <a:spcPts val="300"/>
              </a:spcBef>
              <a:tabLst>
                <a:tab pos="457200" algn="l"/>
              </a:tabLst>
              <a:defRPr sz="1400">
                <a:latin typeface="+mn-lt"/>
                <a:ea typeface="+mn-ea"/>
                <a:cs typeface="+mn-cs"/>
                <a:sym typeface="Arial"/>
              </a:defRPr>
            </a:pPr>
            <a:r>
              <a:t>Condoms</a:t>
            </a:r>
          </a:p>
          <a:p>
            <a:pPr>
              <a:spcBef>
                <a:spcPts val="300"/>
              </a:spcBef>
              <a:tabLst>
                <a:tab pos="457200" algn="l"/>
              </a:tabLst>
              <a:defRPr sz="1400">
                <a:latin typeface="+mn-lt"/>
                <a:ea typeface="+mn-ea"/>
                <a:cs typeface="+mn-cs"/>
                <a:sym typeface="Arial"/>
              </a:defRPr>
            </a:pPr>
            <a:r>
              <a:t>Hearing aids</a:t>
            </a:r>
          </a:p>
          <a:p>
            <a:pPr>
              <a:tabLst>
                <a:tab pos="457200" algn="l"/>
              </a:tabLst>
              <a:defRPr sz="14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Socks &amp; Slippers</a:t>
            </a:r>
          </a:p>
          <a:p>
            <a:pPr>
              <a:spcBef>
                <a:spcPts val="300"/>
              </a:spcBef>
              <a:tabLst>
                <a:tab pos="457200" algn="l"/>
              </a:tabLst>
              <a:defRPr sz="1400">
                <a:latin typeface="+mn-lt"/>
                <a:ea typeface="+mn-ea"/>
                <a:cs typeface="+mn-cs"/>
                <a:sym typeface="Arial"/>
              </a:defRPr>
            </a:pPr>
            <a:r>
              <a:t>Shoe inserts &amp; cleaner</a:t>
            </a:r>
          </a:p>
          <a:p>
            <a:pPr>
              <a:spcBef>
                <a:spcPts val="300"/>
              </a:spcBef>
              <a:tabLst>
                <a:tab pos="457200" algn="l"/>
              </a:tabLst>
              <a:defRPr sz="1400">
                <a:latin typeface="+mn-lt"/>
                <a:ea typeface="+mn-ea"/>
                <a:cs typeface="+mn-cs"/>
                <a:sym typeface="Arial"/>
              </a:defRPr>
            </a:pPr>
            <a:r>
              <a:t>Foot bath massager</a:t>
            </a:r>
          </a:p>
          <a:p>
            <a:pPr>
              <a:tabLst>
                <a:tab pos="457200" algn="l"/>
              </a:tabLst>
              <a:defRPr sz="14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Fabric softeners</a:t>
            </a:r>
          </a:p>
          <a:p>
            <a:pPr>
              <a:spcBef>
                <a:spcPts val="300"/>
              </a:spcBef>
              <a:tabLst>
                <a:tab pos="457200" algn="l"/>
              </a:tabLst>
              <a:defRPr sz="1400">
                <a:latin typeface="+mn-lt"/>
                <a:ea typeface="+mn-ea"/>
                <a:cs typeface="+mn-cs"/>
                <a:sym typeface="Arial"/>
              </a:defRPr>
            </a:pPr>
            <a:r>
              <a:t>Laundry balls</a:t>
            </a:r>
          </a:p>
          <a:p>
            <a:pPr>
              <a:spcBef>
                <a:spcPts val="300"/>
              </a:spcBef>
              <a:tabLst>
                <a:tab pos="457200" algn="l"/>
              </a:tabLst>
              <a:defRPr sz="1400">
                <a:latin typeface="+mn-lt"/>
                <a:ea typeface="+mn-ea"/>
                <a:cs typeface="+mn-cs"/>
                <a:sym typeface="Arial"/>
              </a:defRPr>
            </a:pPr>
            <a:r>
              <a:t>Laundry additives</a:t>
            </a:r>
          </a:p>
          <a:p>
            <a:pPr>
              <a:spcBef>
                <a:spcPts val="300"/>
              </a:spcBef>
              <a:tabLst>
                <a:tab pos="457200" algn="l"/>
              </a:tabLst>
              <a:defRPr sz="1400">
                <a:latin typeface="+mn-lt"/>
                <a:ea typeface="+mn-ea"/>
                <a:cs typeface="+mn-cs"/>
                <a:sym typeface="Arial"/>
              </a:defRPr>
            </a:pPr>
            <a:r>
              <a:t>Soaps &amp; detergents</a:t>
            </a:r>
          </a:p>
          <a:p>
            <a:pPr>
              <a:spcBef>
                <a:spcPts val="300"/>
              </a:spcBef>
              <a:tabLst>
                <a:tab pos="457200" algn="l"/>
              </a:tabLst>
              <a:defRPr sz="1400">
                <a:latin typeface="+mn-lt"/>
                <a:ea typeface="+mn-ea"/>
                <a:cs typeface="+mn-cs"/>
                <a:sym typeface="Arial"/>
              </a:defRPr>
            </a:pPr>
            <a:r>
              <a:t>Washing machines</a:t>
            </a:r>
          </a:p>
        </p:txBody>
      </p:sp>
      <p:sp>
        <p:nvSpPr>
          <p:cNvPr id="249" name="Rectangle 4"/>
          <p:cNvSpPr txBox="1"/>
          <p:nvPr/>
        </p:nvSpPr>
        <p:spPr>
          <a:xfrm>
            <a:off x="2362200" y="990600"/>
            <a:ext cx="2286000" cy="472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Water purifiers </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Vegetable cleaner</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Toothpaste</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Toothbrush</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Denture cleaner</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“Health” supplements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“Health” drinks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Food storage containers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Dishware</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Frying pans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Teapots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Cutlery handles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Kitchen cutting boards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Kitchen cleaners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Refrigerators</a:t>
            </a:r>
          </a:p>
          <a:p>
            <a:pP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Air filters &amp; humidifiers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Air masks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Air conditioners</a:t>
            </a:r>
          </a:p>
        </p:txBody>
      </p:sp>
      <p:sp>
        <p:nvSpPr>
          <p:cNvPr id="250" name="Rectangle 5"/>
          <p:cNvSpPr txBox="1"/>
          <p:nvPr/>
        </p:nvSpPr>
        <p:spPr>
          <a:xfrm>
            <a:off x="4572000" y="1009650"/>
            <a:ext cx="2362200" cy="499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Hair dryers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Hair brushes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Make-up brushes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Curling irons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Shavers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Razors &amp; blades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Cosmetics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Shampoos &amp; soaps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Wipes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Vaginal gel</a:t>
            </a:r>
          </a:p>
          <a:p>
            <a:pP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Nanbabie™ clothing</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Pacifiers &amp; teething toys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Baby bottles </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Bottle brush cleaner</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Baby strollers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Children’s plush toys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Baby antibacterial spray</a:t>
            </a:r>
          </a:p>
        </p:txBody>
      </p:sp>
      <p:sp>
        <p:nvSpPr>
          <p:cNvPr id="251" name="Rectangle 6"/>
          <p:cNvSpPr txBox="1"/>
          <p:nvPr/>
        </p:nvSpPr>
        <p:spPr>
          <a:xfrm>
            <a:off x="7010400" y="1066800"/>
            <a:ext cx="2057400" cy="4493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Cell phones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Laptop PCs </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Computer peripherals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ATM buttons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Elevator buttons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Doorknobs &amp; handrails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Telephones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Lamps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Watches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Vacuum cleaners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Paper</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Paints &amp; Inks</a:t>
            </a:r>
          </a:p>
          <a:p>
            <a:pP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Pet food &amp; water bowls</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Pet water purifier</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Pet spray</a:t>
            </a: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Pet Shampoo</a:t>
            </a:r>
          </a:p>
        </p:txBody>
      </p:sp>
      <p:sp>
        <p:nvSpPr>
          <p:cNvPr id="252" name="Rectangle 7"/>
          <p:cNvSpPr txBox="1"/>
          <p:nvPr/>
        </p:nvSpPr>
        <p:spPr>
          <a:xfrm>
            <a:off x="63500" y="685800"/>
            <a:ext cx="19812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tabLst>
                <a:tab pos="457200" algn="l"/>
              </a:tabLst>
              <a:defRPr sz="1600" b="0">
                <a:solidFill>
                  <a:srgbClr val="FFCC00"/>
                </a:solidFill>
                <a:effectLst>
                  <a:outerShdw blurRad="38100" dist="38100" dir="2700000" rotWithShape="0">
                    <a:srgbClr val="000000"/>
                  </a:outerShdw>
                </a:effectLst>
              </a:defRPr>
            </a:lvl1pPr>
          </a:lstStyle>
          <a:p>
            <a:r>
              <a:t>In things you wear</a:t>
            </a:r>
          </a:p>
        </p:txBody>
      </p:sp>
      <p:sp>
        <p:nvSpPr>
          <p:cNvPr id="253" name="Rectangle 8"/>
          <p:cNvSpPr txBox="1"/>
          <p:nvPr/>
        </p:nvSpPr>
        <p:spPr>
          <a:xfrm>
            <a:off x="2209800" y="685800"/>
            <a:ext cx="21336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tabLst>
                <a:tab pos="457200" algn="l"/>
              </a:tabLst>
              <a:defRPr sz="1600" b="0">
                <a:solidFill>
                  <a:srgbClr val="FFCC00"/>
                </a:solidFill>
                <a:effectLst>
                  <a:outerShdw blurRad="38100" dist="38100" dir="2700000" rotWithShape="0">
                    <a:srgbClr val="000000"/>
                  </a:outerShdw>
                </a:effectLst>
              </a:defRPr>
            </a:lvl1pPr>
          </a:lstStyle>
          <a:p>
            <a:r>
              <a:t>In things you ingest</a:t>
            </a:r>
          </a:p>
        </p:txBody>
      </p:sp>
      <p:sp>
        <p:nvSpPr>
          <p:cNvPr id="254" name="Rectangle 9"/>
          <p:cNvSpPr txBox="1"/>
          <p:nvPr/>
        </p:nvSpPr>
        <p:spPr>
          <a:xfrm>
            <a:off x="4419600" y="685800"/>
            <a:ext cx="23622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600" b="0">
                <a:solidFill>
                  <a:srgbClr val="FFCC00"/>
                </a:solidFill>
                <a:effectLst>
                  <a:outerShdw blurRad="38100" dist="38100" dir="2700000" rotWithShape="0">
                    <a:srgbClr val="000000"/>
                  </a:outerShdw>
                </a:effectLst>
              </a:defRPr>
            </a:pPr>
            <a:r>
              <a:t>In things to “look good”</a:t>
            </a:r>
          </a:p>
        </p:txBody>
      </p:sp>
      <p:sp>
        <p:nvSpPr>
          <p:cNvPr id="255" name="Rectangle 10"/>
          <p:cNvSpPr txBox="1"/>
          <p:nvPr/>
        </p:nvSpPr>
        <p:spPr>
          <a:xfrm>
            <a:off x="4495800" y="3594100"/>
            <a:ext cx="23622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tabLst>
                <a:tab pos="457200" algn="l"/>
              </a:tabLst>
              <a:defRPr sz="1600" b="0">
                <a:solidFill>
                  <a:srgbClr val="FFCC00"/>
                </a:solidFill>
                <a:effectLst>
                  <a:outerShdw blurRad="38100" dist="38100" dir="2700000" rotWithShape="0">
                    <a:srgbClr val="000000"/>
                  </a:outerShdw>
                </a:effectLst>
              </a:defRPr>
            </a:lvl1pPr>
          </a:lstStyle>
          <a:p>
            <a:r>
              <a:t>In things for your baby</a:t>
            </a:r>
          </a:p>
        </p:txBody>
      </p:sp>
      <p:sp>
        <p:nvSpPr>
          <p:cNvPr id="256" name="Rectangle 11"/>
          <p:cNvSpPr txBox="1"/>
          <p:nvPr/>
        </p:nvSpPr>
        <p:spPr>
          <a:xfrm>
            <a:off x="6934200" y="704850"/>
            <a:ext cx="22098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tabLst>
                <a:tab pos="457200" algn="l"/>
              </a:tabLst>
              <a:defRPr sz="1600" b="0">
                <a:solidFill>
                  <a:srgbClr val="FFCC00"/>
                </a:solidFill>
                <a:effectLst>
                  <a:outerShdw blurRad="38100" dist="38100" dir="2700000" rotWithShape="0">
                    <a:srgbClr val="000000"/>
                  </a:outerShdw>
                </a:effectLst>
              </a:defRPr>
            </a:lvl1pPr>
          </a:lstStyle>
          <a:p>
            <a:r>
              <a:t>In things you touch</a:t>
            </a:r>
          </a:p>
        </p:txBody>
      </p:sp>
      <p:sp>
        <p:nvSpPr>
          <p:cNvPr id="257" name="Rectangle 12"/>
          <p:cNvSpPr txBox="1"/>
          <p:nvPr/>
        </p:nvSpPr>
        <p:spPr>
          <a:xfrm>
            <a:off x="6858000" y="4146550"/>
            <a:ext cx="22860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tabLst>
                <a:tab pos="457200" algn="l"/>
              </a:tabLst>
              <a:defRPr sz="1600" b="0">
                <a:solidFill>
                  <a:srgbClr val="FFCC00"/>
                </a:solidFill>
                <a:effectLst>
                  <a:outerShdw blurRad="38100" dist="38100" dir="2700000" rotWithShape="0">
                    <a:srgbClr val="000000"/>
                  </a:outerShdw>
                </a:effectLst>
              </a:defRPr>
            </a:lvl1pPr>
          </a:lstStyle>
          <a:p>
            <a:r>
              <a:t>In things for your pet</a:t>
            </a:r>
          </a:p>
        </p:txBody>
      </p:sp>
      <p:sp>
        <p:nvSpPr>
          <p:cNvPr id="258" name="Rectangle 13"/>
          <p:cNvSpPr txBox="1"/>
          <p:nvPr/>
        </p:nvSpPr>
        <p:spPr>
          <a:xfrm>
            <a:off x="990600" y="6019800"/>
            <a:ext cx="7086600"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defRPr>
            </a:pPr>
            <a:r>
              <a:t>Source: Appendix to the Center for Technology Assessment's petition to the EPA (</a:t>
            </a:r>
            <a:r>
              <a:rPr u="sng">
                <a:solidFill>
                  <a:srgbClr val="00CCFF"/>
                </a:solidFill>
                <a:uFill>
                  <a:solidFill>
                    <a:srgbClr val="00CCFF"/>
                  </a:solidFill>
                </a:uFill>
                <a:hlinkClick r:id="rId2"/>
              </a:rPr>
              <a:t>link</a:t>
            </a:r>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 name="Rectangle 2"/>
          <p:cNvSpPr txBox="1">
            <a:spLocks noGrp="1"/>
          </p:cNvSpPr>
          <p:nvPr>
            <p:ph type="title"/>
          </p:nvPr>
        </p:nvSpPr>
        <p:spPr>
          <a:xfrm>
            <a:off x="304800" y="76200"/>
            <a:ext cx="8534400" cy="533400"/>
          </a:xfrm>
          <a:prstGeom prst="rect">
            <a:avLst/>
          </a:prstGeom>
        </p:spPr>
        <p:txBody>
          <a:bodyPr/>
          <a:lstStyle/>
          <a:p>
            <a:r>
              <a:t>Why should I worry about a fungicide / bactericide?</a:t>
            </a:r>
          </a:p>
        </p:txBody>
      </p:sp>
      <p:sp>
        <p:nvSpPr>
          <p:cNvPr id="261" name="Rectangle 3"/>
          <p:cNvSpPr txBox="1">
            <a:spLocks noGrp="1"/>
          </p:cNvSpPr>
          <p:nvPr>
            <p:ph type="body" idx="1"/>
          </p:nvPr>
        </p:nvSpPr>
        <p:spPr>
          <a:xfrm>
            <a:off x="152400" y="762000"/>
            <a:ext cx="8839200" cy="6041006"/>
          </a:xfrm>
          <a:prstGeom prst="rect">
            <a:avLst/>
          </a:prstGeom>
        </p:spPr>
        <p:txBody>
          <a:bodyPr/>
          <a:lstStyle/>
          <a:p>
            <a:pPr marL="342900" indent="-342900">
              <a:tabLst>
                <a:tab pos="457200" algn="l"/>
              </a:tabLst>
              <a:defRPr sz="1800">
                <a:latin typeface="+mn-lt"/>
                <a:ea typeface="+mn-ea"/>
                <a:cs typeface="+mn-cs"/>
                <a:sym typeface="Arial"/>
              </a:defRPr>
            </a:pPr>
            <a:r>
              <a:t>Because for for truly selective toxicity you generally need complexity</a:t>
            </a:r>
            <a:r>
              <a:rPr sz="1400"/>
              <a:t>	</a:t>
            </a:r>
          </a:p>
          <a:p>
            <a:pPr marL="342900" indent="-342900">
              <a:tabLst>
                <a:tab pos="457200" algn="l"/>
              </a:tabLst>
              <a:defRPr sz="800">
                <a:latin typeface="+mn-lt"/>
                <a:ea typeface="+mn-ea"/>
                <a:cs typeface="+mn-cs"/>
                <a:sym typeface="Arial"/>
              </a:defRPr>
            </a:pPr>
            <a:endParaRPr/>
          </a:p>
          <a:p>
            <a:pPr marL="342900" indent="-342900">
              <a:spcBef>
                <a:spcPts val="300"/>
              </a:spcBef>
              <a:tabLst>
                <a:tab pos="457200" algn="l"/>
              </a:tabLst>
              <a:defRPr sz="900">
                <a:latin typeface="+mn-lt"/>
                <a:ea typeface="+mn-ea"/>
                <a:cs typeface="+mn-cs"/>
                <a:sym typeface="Arial"/>
              </a:defRPr>
            </a:pPr>
            <a:r>
              <a:t>	</a:t>
            </a:r>
            <a:r>
              <a:rPr sz="1400"/>
              <a:t>Complexity =&gt; uniqueness  (e.g. hormones that lock a specific insect in larval form)</a:t>
            </a:r>
          </a:p>
          <a:p>
            <a:pPr marL="342900" indent="-342900">
              <a:tabLst>
                <a:tab pos="457200" algn="l"/>
              </a:tabLst>
              <a:defRPr sz="700">
                <a:latin typeface="+mn-lt"/>
                <a:ea typeface="+mn-ea"/>
                <a:cs typeface="+mn-cs"/>
                <a:sym typeface="Arial"/>
              </a:defRPr>
            </a:pPr>
            <a:endParaRPr/>
          </a:p>
          <a:p>
            <a:pPr marL="342900" indent="-342900">
              <a:spcBef>
                <a:spcPts val="300"/>
              </a:spcBef>
              <a:tabLst>
                <a:tab pos="457200" algn="l"/>
              </a:tabLst>
              <a:defRPr sz="1400">
                <a:latin typeface="+mn-lt"/>
                <a:ea typeface="+mn-ea"/>
                <a:cs typeface="+mn-cs"/>
                <a:sym typeface="Arial"/>
              </a:defRPr>
            </a:pPr>
            <a:r>
              <a:t>	But silver's biocidal mechanisms (slide 18) are instead likely to be very NON-specific</a:t>
            </a:r>
            <a:endParaRPr sz="1800"/>
          </a:p>
          <a:p>
            <a:pPr marL="342900" indent="-342900">
              <a:tabLst>
                <a:tab pos="457200" algn="l"/>
              </a:tabLst>
              <a:defRPr sz="1600">
                <a:latin typeface="+mn-lt"/>
                <a:ea typeface="+mn-ea"/>
                <a:cs typeface="+mn-cs"/>
                <a:sym typeface="Arial"/>
              </a:defRPr>
            </a:pPr>
            <a:endParaRPr/>
          </a:p>
          <a:p>
            <a:pPr marL="342900" indent="-342900">
              <a:tabLst>
                <a:tab pos="457200" algn="l"/>
              </a:tabLst>
              <a:defRPr sz="1800">
                <a:solidFill>
                  <a:srgbClr val="FFCC00"/>
                </a:solidFill>
                <a:latin typeface="+mn-lt"/>
                <a:ea typeface="+mn-ea"/>
                <a:cs typeface="+mn-cs"/>
                <a:sym typeface="Arial"/>
              </a:defRPr>
            </a:pPr>
            <a:r>
              <a:t>Besides, early GERM exposure strengthens immune system / suppresses allergies</a:t>
            </a:r>
          </a:p>
          <a:p>
            <a:pPr marL="342900" indent="-342900">
              <a:tabLst>
                <a:tab pos="457200" algn="l"/>
              </a:tabLst>
              <a:defRPr sz="700">
                <a:latin typeface="+mn-lt"/>
                <a:ea typeface="+mn-ea"/>
                <a:cs typeface="+mn-cs"/>
                <a:sym typeface="Arial"/>
              </a:defRPr>
            </a:pPr>
            <a:endParaRPr/>
          </a:p>
          <a:p>
            <a:pPr marL="342900" indent="-342900">
              <a:tabLst>
                <a:tab pos="457200" algn="l"/>
              </a:tabLst>
              <a:defRPr sz="1800">
                <a:latin typeface="+mn-lt"/>
                <a:ea typeface="+mn-ea"/>
                <a:cs typeface="+mn-cs"/>
                <a:sym typeface="Arial"/>
              </a:defRPr>
            </a:pPr>
            <a:r>
              <a:t>	</a:t>
            </a:r>
            <a:r>
              <a:rPr sz="1400"/>
              <a:t>Medical researchers call this the “Hygiene Hypothesis” – as reported in Smithsonian Magazine (2013):</a:t>
            </a:r>
          </a:p>
          <a:p>
            <a:pPr marL="342900" indent="-342900">
              <a:tabLst>
                <a:tab pos="457200" algn="l"/>
              </a:tabLst>
              <a:defRPr sz="1600">
                <a:latin typeface="+mn-lt"/>
                <a:ea typeface="+mn-ea"/>
                <a:cs typeface="+mn-cs"/>
                <a:sym typeface="Arial"/>
              </a:defRPr>
            </a:pPr>
            <a:endParaRPr/>
          </a:p>
          <a:p>
            <a:pPr marL="342900" indent="-342900">
              <a:spcBef>
                <a:spcPts val="300"/>
              </a:spcBef>
              <a:tabLst>
                <a:tab pos="457200" algn="l"/>
              </a:tabLst>
              <a:defRPr sz="1400" b="1">
                <a:latin typeface="+mn-lt"/>
                <a:ea typeface="+mn-ea"/>
                <a:cs typeface="+mn-cs"/>
                <a:sym typeface="Arial"/>
              </a:defRPr>
            </a:pPr>
            <a:r>
              <a:t>	</a:t>
            </a:r>
            <a:r>
              <a:rPr u="sng">
                <a:solidFill>
                  <a:srgbClr val="00CCFF"/>
                </a:solidFill>
                <a:uFill>
                  <a:solidFill>
                    <a:srgbClr val="00CCFF"/>
                  </a:solidFill>
                </a:uFill>
                <a:hlinkClick r:id="rId2"/>
              </a:rPr>
              <a:t>The Unintended (and Deadly) Consequences of Living in the Industrialized World</a:t>
            </a:r>
          </a:p>
          <a:p>
            <a:pPr marL="342900" indent="-342900">
              <a:spcBef>
                <a:spcPts val="300"/>
              </a:spcBef>
              <a:tabLst>
                <a:tab pos="457200" algn="l"/>
              </a:tabLst>
              <a:defRPr sz="1400">
                <a:latin typeface="+mn-lt"/>
                <a:ea typeface="+mn-ea"/>
                <a:cs typeface="+mn-cs"/>
                <a:sym typeface="Arial"/>
              </a:defRPr>
            </a:pPr>
            <a:r>
              <a:t>	"At birth, our immune cells make up an aggressive army with no sense of who its enemies are. But the more bad guys the immune system is exposed to during life’s early years, the more discerning it gets. The immune system is programmed within the first two years of life. With less early infection, the immune system has too little to do, so it starts looking for other targets.”</a:t>
            </a:r>
          </a:p>
          <a:p>
            <a:pPr marL="342900" indent="-342900">
              <a:tabLst>
                <a:tab pos="457200" algn="l"/>
              </a:tabLst>
              <a:defRPr sz="1100">
                <a:latin typeface="+mn-lt"/>
                <a:ea typeface="+mn-ea"/>
                <a:cs typeface="+mn-cs"/>
                <a:sym typeface="Arial"/>
              </a:defRPr>
            </a:pPr>
            <a:endParaRPr/>
          </a:p>
          <a:p>
            <a:pPr marL="342900" indent="-342900">
              <a:spcBef>
                <a:spcPts val="300"/>
              </a:spcBef>
              <a:tabLst>
                <a:tab pos="457200" algn="l"/>
              </a:tabLst>
              <a:defRPr sz="1600">
                <a:latin typeface="+mn-lt"/>
                <a:ea typeface="+mn-ea"/>
                <a:cs typeface="+mn-cs"/>
                <a:sym typeface="Arial"/>
              </a:defRPr>
            </a:pPr>
            <a:r>
              <a:t>	</a:t>
            </a:r>
            <a:r>
              <a:rPr sz="1400"/>
              <a:t>The article describes:</a:t>
            </a:r>
          </a:p>
          <a:p>
            <a:pPr marL="342900" indent="-342900">
              <a:tabLst>
                <a:tab pos="457200" algn="l"/>
              </a:tabLst>
              <a:defRPr sz="1100">
                <a:latin typeface="+mn-lt"/>
                <a:ea typeface="+mn-ea"/>
                <a:cs typeface="+mn-cs"/>
                <a:sym typeface="Arial"/>
              </a:defRPr>
            </a:pPr>
            <a:endParaRPr/>
          </a:p>
          <a:p>
            <a:pPr marL="342900" indent="-342900">
              <a:spcBef>
                <a:spcPts val="300"/>
              </a:spcBef>
              <a:tabLst>
                <a:tab pos="457200" algn="l"/>
              </a:tabLst>
              <a:defRPr sz="1400">
                <a:latin typeface="+mn-lt"/>
                <a:ea typeface="+mn-ea"/>
                <a:cs typeface="+mn-cs"/>
                <a:sym typeface="Arial"/>
              </a:defRPr>
            </a:pPr>
            <a:r>
              <a:t>	- Genetically equivalent populations living on both sides of the Finnish/Russian border</a:t>
            </a:r>
          </a:p>
          <a:p>
            <a:pPr marL="342900" indent="-342900">
              <a:tabLst>
                <a:tab pos="457200" algn="l"/>
              </a:tabLst>
              <a:defRPr sz="1000">
                <a:latin typeface="+mn-lt"/>
                <a:ea typeface="+mn-ea"/>
                <a:cs typeface="+mn-cs"/>
                <a:sym typeface="Arial"/>
              </a:defRPr>
            </a:pPr>
            <a:endParaRPr/>
          </a:p>
          <a:p>
            <a:pPr marL="342900" indent="-342900">
              <a:spcBef>
                <a:spcPts val="300"/>
              </a:spcBef>
              <a:tabLst>
                <a:tab pos="457200" algn="l"/>
              </a:tabLst>
              <a:defRPr sz="1400">
                <a:latin typeface="+mn-lt"/>
                <a:ea typeface="+mn-ea"/>
                <a:cs typeface="+mn-cs"/>
                <a:sym typeface="Arial"/>
              </a:defRPr>
            </a:pPr>
            <a:r>
              <a:t>	- Russians are poorer, receive inferior health care, and are less healthy in almost all respects</a:t>
            </a:r>
          </a:p>
          <a:p>
            <a:pPr marL="342900" indent="-342900">
              <a:tabLst>
                <a:tab pos="457200" algn="l"/>
              </a:tabLst>
              <a:defRPr sz="1000">
                <a:latin typeface="+mn-lt"/>
                <a:ea typeface="+mn-ea"/>
                <a:cs typeface="+mn-cs"/>
                <a:sym typeface="Arial"/>
              </a:defRPr>
            </a:pPr>
            <a:endParaRPr/>
          </a:p>
          <a:p>
            <a:pPr marL="342900" indent="-342900">
              <a:spcBef>
                <a:spcPts val="300"/>
              </a:spcBef>
              <a:tabLst>
                <a:tab pos="457200" algn="l"/>
              </a:tabLst>
              <a:defRPr sz="1400">
                <a:latin typeface="+mn-lt"/>
                <a:ea typeface="+mn-ea"/>
                <a:cs typeface="+mn-cs"/>
                <a:sym typeface="Arial"/>
              </a:defRPr>
            </a:pPr>
            <a:r>
              <a:t>	</a:t>
            </a:r>
            <a:r>
              <a:rPr b="1">
                <a:solidFill>
                  <a:srgbClr val="FFCC00"/>
                </a:solidFill>
              </a:rPr>
              <a:t>EXCEPT</a:t>
            </a:r>
            <a:r>
              <a:t> they have lower rates of asthma, allergies, diabetes and other autoimmune disorders</a:t>
            </a:r>
          </a:p>
          <a:p>
            <a:pPr marL="342900" indent="-342900">
              <a:spcBef>
                <a:spcPts val="300"/>
              </a:spcBef>
              <a:tabLst>
                <a:tab pos="457200" algn="l"/>
              </a:tabLst>
              <a:defRPr sz="1400">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64" name="Rectangle 2"/>
          <p:cNvSpPr txBox="1">
            <a:spLocks noGrp="1"/>
          </p:cNvSpPr>
          <p:nvPr>
            <p:ph type="title"/>
          </p:nvPr>
        </p:nvSpPr>
        <p:spPr>
          <a:xfrm>
            <a:off x="304800" y="76200"/>
            <a:ext cx="8534400" cy="533400"/>
          </a:xfrm>
          <a:prstGeom prst="rect">
            <a:avLst/>
          </a:prstGeom>
        </p:spPr>
        <p:txBody>
          <a:bodyPr/>
          <a:lstStyle/>
          <a:p>
            <a:r>
              <a:t>And do we even need bactericides?</a:t>
            </a:r>
          </a:p>
        </p:txBody>
      </p:sp>
      <p:sp>
        <p:nvSpPr>
          <p:cNvPr id="265" name="Rectangle 3"/>
          <p:cNvSpPr txBox="1">
            <a:spLocks noGrp="1"/>
          </p:cNvSpPr>
          <p:nvPr>
            <p:ph type="body" idx="1"/>
          </p:nvPr>
        </p:nvSpPr>
        <p:spPr>
          <a:xfrm>
            <a:off x="304800" y="762000"/>
            <a:ext cx="8534400" cy="5334000"/>
          </a:xfrm>
          <a:prstGeom prst="rect">
            <a:avLst/>
          </a:prstGeom>
        </p:spPr>
        <p:txBody>
          <a:bodyPr/>
          <a:lstStyle/>
          <a:p>
            <a:pPr marL="342900" indent="-342900">
              <a:tabLst>
                <a:tab pos="457200" algn="l"/>
              </a:tabLst>
              <a:defRPr sz="1800">
                <a:latin typeface="+mn-lt"/>
                <a:ea typeface="+mn-ea"/>
                <a:cs typeface="+mn-cs"/>
                <a:sym typeface="Arial"/>
              </a:defRPr>
            </a:pPr>
            <a:r>
              <a:t>Simple soaps offer a viable alternative:</a:t>
            </a:r>
          </a:p>
          <a:p>
            <a:pPr marL="342900" indent="-342900">
              <a:tabLst>
                <a:tab pos="457200" algn="l"/>
              </a:tabLst>
              <a:defRPr sz="1000">
                <a:latin typeface="+mn-lt"/>
                <a:ea typeface="+mn-ea"/>
                <a:cs typeface="+mn-cs"/>
                <a:sym typeface="Arial"/>
              </a:defRPr>
            </a:pPr>
            <a:endParaRPr/>
          </a:p>
          <a:p>
            <a:pPr marL="342900" indent="-342900">
              <a:tabLst>
                <a:tab pos="457200" algn="l"/>
              </a:tabLst>
              <a:defRPr sz="1800">
                <a:latin typeface="+mn-lt"/>
                <a:ea typeface="+mn-ea"/>
                <a:cs typeface="+mn-cs"/>
                <a:sym typeface="Arial"/>
              </a:defRPr>
            </a:pPr>
            <a:r>
              <a:t>	</a:t>
            </a:r>
            <a:r>
              <a:rPr sz="1600"/>
              <a:t>Soap is NOT just a means of enhancing removal, it’s also a biocide</a:t>
            </a:r>
          </a:p>
          <a:p>
            <a:pPr marL="342900" indent="-342900">
              <a:tabLst>
                <a:tab pos="457200" algn="l"/>
              </a:tabLst>
              <a:defRPr sz="1000">
                <a:latin typeface="+mn-lt"/>
                <a:ea typeface="+mn-ea"/>
                <a:cs typeface="+mn-cs"/>
                <a:sym typeface="Arial"/>
              </a:defRPr>
            </a:pPr>
            <a:endParaRPr/>
          </a:p>
          <a:p>
            <a:pPr marL="342900" indent="-342900">
              <a:spcBef>
                <a:spcPts val="300"/>
              </a:spcBef>
              <a:tabLst>
                <a:tab pos="457200" algn="l"/>
              </a:tabLst>
              <a:defRPr sz="1600">
                <a:latin typeface="+mn-lt"/>
                <a:ea typeface="+mn-ea"/>
                <a:cs typeface="+mn-cs"/>
                <a:sym typeface="Arial"/>
              </a:defRPr>
            </a:pPr>
            <a:r>
              <a:t>			Surfactants mix polar &amp; non-polar =&gt; dissolution in water</a:t>
            </a:r>
          </a:p>
          <a:p>
            <a:pPr marL="342900" indent="-342900">
              <a:tabLst>
                <a:tab pos="457200" algn="l"/>
              </a:tabLst>
              <a:defRPr sz="1200">
                <a:latin typeface="+mn-lt"/>
                <a:ea typeface="+mn-ea"/>
                <a:cs typeface="+mn-cs"/>
                <a:sym typeface="Arial"/>
              </a:defRPr>
            </a:pPr>
            <a:endParaRPr/>
          </a:p>
          <a:p>
            <a:pPr marL="342900" indent="-342900">
              <a:spcBef>
                <a:spcPts val="300"/>
              </a:spcBef>
              <a:tabLst>
                <a:tab pos="457200" algn="l"/>
              </a:tabLst>
              <a:defRPr sz="1600">
                <a:latin typeface="+mn-lt"/>
                <a:ea typeface="+mn-ea"/>
                <a:cs typeface="+mn-cs"/>
                <a:sym typeface="Arial"/>
              </a:defRPr>
            </a:pPr>
            <a:r>
              <a:t>			INCLUDES breaking down “bilipid” cell membranes of GERMS </a:t>
            </a:r>
          </a:p>
          <a:p>
            <a:pPr marL="342900" indent="-342900">
              <a:spcBef>
                <a:spcPts val="300"/>
              </a:spcBef>
              <a:tabLst>
                <a:tab pos="457200" algn="l"/>
              </a:tabLst>
              <a:defRPr sz="1600">
                <a:latin typeface="+mn-lt"/>
                <a:ea typeface="+mn-ea"/>
                <a:cs typeface="+mn-cs"/>
                <a:sym typeface="Arial"/>
              </a:defRPr>
            </a:pPr>
            <a:r>
              <a:t>					</a:t>
            </a:r>
          </a:p>
          <a:p>
            <a:pPr marL="342900" indent="-342900">
              <a:tabLst>
                <a:tab pos="457200" algn="l"/>
              </a:tabLst>
              <a:defRPr sz="1200">
                <a:latin typeface="+mn-lt"/>
                <a:ea typeface="+mn-ea"/>
                <a:cs typeface="+mn-cs"/>
                <a:sym typeface="Arial"/>
              </a:defRPr>
            </a:pPr>
            <a:endParaRPr/>
          </a:p>
          <a:p>
            <a:pPr marL="342900" indent="-342900">
              <a:tabLst>
                <a:tab pos="457200" algn="l"/>
              </a:tabLst>
              <a:defRPr sz="10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endParaRPr/>
          </a:p>
          <a:p>
            <a:pPr marL="342900" indent="-342900" algn="ctr">
              <a:tabLst>
                <a:tab pos="457200" algn="l"/>
              </a:tabLst>
              <a:defRPr sz="1800">
                <a:latin typeface="+mn-lt"/>
                <a:ea typeface="+mn-ea"/>
                <a:cs typeface="+mn-cs"/>
                <a:sym typeface="Arial"/>
              </a:defRPr>
            </a:pPr>
            <a:r>
              <a:t>It’s why getting soap INSIDE your protective skin layer can be such a bad idea!</a:t>
            </a:r>
          </a:p>
        </p:txBody>
      </p:sp>
      <p:pic>
        <p:nvPicPr>
          <p:cNvPr id="266" name="Picture 4" descr="Picture 4"/>
          <p:cNvPicPr>
            <a:picLocks noChangeAspect="1"/>
          </p:cNvPicPr>
          <p:nvPr/>
        </p:nvPicPr>
        <p:blipFill>
          <a:blip r:embed="rId2">
            <a:extLst/>
          </a:blip>
          <a:srcRect l="54369"/>
          <a:stretch>
            <a:fillRect/>
          </a:stretch>
        </p:blipFill>
        <p:spPr>
          <a:xfrm>
            <a:off x="2971800" y="3048000"/>
            <a:ext cx="2743200" cy="2262189"/>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69" name="Rectangle 2"/>
          <p:cNvSpPr txBox="1">
            <a:spLocks noGrp="1"/>
          </p:cNvSpPr>
          <p:nvPr>
            <p:ph type="title"/>
          </p:nvPr>
        </p:nvSpPr>
        <p:spPr>
          <a:xfrm>
            <a:off x="304800" y="0"/>
            <a:ext cx="8534400" cy="762000"/>
          </a:xfrm>
          <a:prstGeom prst="rect">
            <a:avLst/>
          </a:prstGeom>
        </p:spPr>
        <p:txBody>
          <a:bodyPr/>
          <a:lstStyle/>
          <a:p>
            <a:r>
              <a:t>We've already lost control of where nano silver ends up</a:t>
            </a:r>
          </a:p>
        </p:txBody>
      </p:sp>
      <p:sp>
        <p:nvSpPr>
          <p:cNvPr id="270" name="Rectangle 3"/>
          <p:cNvSpPr txBox="1">
            <a:spLocks noGrp="1"/>
          </p:cNvSpPr>
          <p:nvPr>
            <p:ph type="body" idx="1"/>
          </p:nvPr>
        </p:nvSpPr>
        <p:spPr>
          <a:xfrm>
            <a:off x="228600" y="762000"/>
            <a:ext cx="8763000" cy="5334000"/>
          </a:xfrm>
          <a:prstGeom prst="rect">
            <a:avLst/>
          </a:prstGeom>
        </p:spPr>
        <p:txBody>
          <a:bodyPr/>
          <a:lstStyle/>
          <a:p>
            <a:pPr>
              <a:tabLst>
                <a:tab pos="457200" algn="l"/>
              </a:tabLst>
              <a:defRPr sz="1800">
                <a:latin typeface="+mn-lt"/>
                <a:ea typeface="+mn-ea"/>
                <a:cs typeface="+mn-cs"/>
                <a:sym typeface="Arial"/>
              </a:defRPr>
            </a:pPr>
            <a:r>
              <a:t>It's thus VERY likely we are already ingesting nano silver (possibly in quantity)</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That is why public interest groups such as the Center for Technology Assessment and the Natural Resources Defense Fund have petitioned EPA to invoke FIFRA:</a:t>
            </a:r>
          </a:p>
          <a:p>
            <a:pPr>
              <a:tabLst>
                <a:tab pos="457200" algn="l"/>
              </a:tabLst>
              <a:defRPr sz="1000">
                <a:latin typeface="+mn-lt"/>
                <a:ea typeface="+mn-ea"/>
                <a:cs typeface="+mn-cs"/>
                <a:sym typeface="Arial"/>
              </a:defRPr>
            </a:pPr>
            <a:endParaRPr/>
          </a:p>
          <a:p>
            <a:pPr algn="ctr">
              <a:tabLst>
                <a:tab pos="457200" algn="l"/>
              </a:tabLst>
              <a:defRPr sz="1800">
                <a:solidFill>
                  <a:srgbClr val="FFCC00"/>
                </a:solidFill>
                <a:effectLst/>
                <a:latin typeface="+mn-lt"/>
                <a:ea typeface="+mn-ea"/>
                <a:cs typeface="+mn-cs"/>
                <a:sym typeface="Arial"/>
              </a:defRPr>
            </a:pPr>
            <a:r>
              <a:t>FIFRA = Federal Insecticide, Fungicide or Rodenticide Act</a:t>
            </a:r>
          </a:p>
          <a:p>
            <a:pPr>
              <a:tabLst>
                <a:tab pos="457200" algn="l"/>
              </a:tabLst>
              <a:defRPr sz="1600">
                <a:effectLst/>
                <a:latin typeface="+mn-lt"/>
                <a:ea typeface="+mn-ea"/>
                <a:cs typeface="+mn-cs"/>
                <a:sym typeface="Arial"/>
              </a:defRPr>
            </a:pPr>
            <a:endParaRPr/>
          </a:p>
          <a:p>
            <a:pPr>
              <a:tabLst>
                <a:tab pos="457200" algn="l"/>
              </a:tabLst>
              <a:defRPr sz="1800">
                <a:latin typeface="+mn-lt"/>
                <a:ea typeface="+mn-ea"/>
                <a:cs typeface="+mn-cs"/>
                <a:sym typeface="Arial"/>
              </a:defRPr>
            </a:pPr>
            <a:r>
              <a:t>Application of FIFRA would require testing of product for both </a:t>
            </a:r>
            <a:r>
              <a:rPr b="1"/>
              <a:t>efficacy and safety</a:t>
            </a:r>
          </a:p>
          <a:p>
            <a:pPr>
              <a:tabLst>
                <a:tab pos="457200" algn="l"/>
              </a:tabLst>
              <a:defRPr>
                <a:latin typeface="+mn-lt"/>
                <a:ea typeface="+mn-ea"/>
                <a:cs typeface="+mn-cs"/>
                <a:sym typeface="Arial"/>
              </a:defRPr>
            </a:pPr>
            <a:endParaRPr b="1"/>
          </a:p>
          <a:p>
            <a:pPr>
              <a:tabLst>
                <a:tab pos="457200" algn="l"/>
              </a:tabLst>
              <a:defRPr sz="1800">
                <a:latin typeface="+mn-lt"/>
                <a:ea typeface="+mn-ea"/>
                <a:cs typeface="+mn-cs"/>
                <a:sym typeface="Arial"/>
              </a:defRPr>
            </a:pPr>
            <a:r>
              <a:t>But at this time, EPA invokes only if vendor uses specific terms in labels or ads:</a:t>
            </a:r>
          </a:p>
          <a:p>
            <a:pPr>
              <a:tabLst>
                <a:tab pos="457200" algn="l"/>
              </a:tabLst>
              <a:defRPr sz="500">
                <a:latin typeface="+mn-lt"/>
                <a:ea typeface="+mn-ea"/>
                <a:cs typeface="+mn-cs"/>
                <a:sym typeface="Arial"/>
              </a:defRPr>
            </a:pPr>
            <a:endParaRPr/>
          </a:p>
          <a:p>
            <a:pPr>
              <a:tabLst>
                <a:tab pos="457200" algn="l"/>
              </a:tabLst>
              <a:defRPr sz="1800">
                <a:latin typeface="+mn-lt"/>
                <a:ea typeface="+mn-ea"/>
                <a:cs typeface="+mn-cs"/>
                <a:sym typeface="Arial"/>
              </a:defRPr>
            </a:pPr>
            <a:r>
              <a:t>	</a:t>
            </a:r>
            <a:r>
              <a:rPr sz="1600"/>
              <a:t>Don't use words “insecticide,” “fungicide” or “rodenticide” and you are in the clear!</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Last time I checked, EPA had fined only ONE manufacturer for use w/o testing:</a:t>
            </a:r>
          </a:p>
          <a:p>
            <a:pPr>
              <a:tabLst>
                <a:tab pos="457200" algn="l"/>
              </a:tabLst>
              <a:defRPr sz="700">
                <a:latin typeface="+mn-lt"/>
                <a:ea typeface="+mn-ea"/>
                <a:cs typeface="+mn-cs"/>
                <a:sym typeface="Arial"/>
              </a:defRPr>
            </a:pPr>
            <a:endParaRPr/>
          </a:p>
          <a:p>
            <a:pPr>
              <a:tabLst>
                <a:tab pos="457200" algn="l"/>
              </a:tabLst>
              <a:defRPr sz="1800">
                <a:latin typeface="+mn-lt"/>
                <a:ea typeface="+mn-ea"/>
                <a:cs typeface="+mn-cs"/>
                <a:sym typeface="Arial"/>
              </a:defRPr>
            </a:pPr>
            <a:r>
              <a:t>	</a:t>
            </a:r>
            <a:r>
              <a:rPr sz="1600"/>
              <a:t>Parent company of IOGEAR computer peripherals fined $208,000 in March 2008</a:t>
            </a:r>
          </a:p>
          <a:p>
            <a:pPr>
              <a:tabLst>
                <a:tab pos="457200" algn="l"/>
              </a:tabLst>
              <a:defRPr sz="1600">
                <a:latin typeface="+mn-lt"/>
                <a:ea typeface="+mn-ea"/>
                <a:cs typeface="+mn-cs"/>
                <a:sym typeface="Arial"/>
              </a:defRPr>
            </a:pPr>
            <a:endParaRPr/>
          </a:p>
          <a:p>
            <a:pPr>
              <a:tabLst>
                <a:tab pos="457200" algn="l"/>
              </a:tabLst>
              <a:defRPr sz="1800">
                <a:latin typeface="+mn-lt"/>
                <a:ea typeface="+mn-ea"/>
                <a:cs typeface="+mn-cs"/>
                <a:sym typeface="Arial"/>
              </a:defRPr>
            </a:pPr>
            <a:r>
              <a:t>Despite what appears to be obvious appropriateness of applying FIFRA standard!</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73" name="Rectangle 2"/>
          <p:cNvSpPr txBox="1">
            <a:spLocks noGrp="1"/>
          </p:cNvSpPr>
          <p:nvPr>
            <p:ph type="title"/>
          </p:nvPr>
        </p:nvSpPr>
        <p:spPr>
          <a:xfrm>
            <a:off x="304800" y="76200"/>
            <a:ext cx="8534400" cy="838200"/>
          </a:xfrm>
          <a:prstGeom prst="rect">
            <a:avLst/>
          </a:prstGeom>
        </p:spPr>
        <p:txBody>
          <a:bodyPr/>
          <a:lstStyle/>
          <a:p>
            <a:r>
              <a:t>And so nanosilver TOO ends up on my “Fears” list</a:t>
            </a:r>
          </a:p>
        </p:txBody>
      </p:sp>
      <p:sp>
        <p:nvSpPr>
          <p:cNvPr id="274" name="Rectangle 3"/>
          <p:cNvSpPr txBox="1">
            <a:spLocks noGrp="1"/>
          </p:cNvSpPr>
          <p:nvPr>
            <p:ph type="body" idx="1"/>
          </p:nvPr>
        </p:nvSpPr>
        <p:spPr>
          <a:xfrm>
            <a:off x="228600" y="1219200"/>
            <a:ext cx="8763000" cy="5334000"/>
          </a:xfrm>
          <a:prstGeom prst="rect">
            <a:avLst/>
          </a:prstGeom>
        </p:spPr>
        <p:txBody>
          <a:bodyPr/>
          <a:lstStyle/>
          <a:p>
            <a:pPr>
              <a:tabLst>
                <a:tab pos="457200" algn="l"/>
              </a:tabLst>
              <a:defRPr sz="1800">
                <a:latin typeface="+mn-lt"/>
                <a:ea typeface="+mn-ea"/>
                <a:cs typeface="+mn-cs"/>
                <a:sym typeface="Arial"/>
              </a:defRPr>
            </a:pPr>
            <a:r>
              <a:t>Even though, as in earlier examples, I don't claim strong proof of harm</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It's instead, once again, due to:</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	1) A near complete lack of information, based on absence of appropriate testing</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	2) And lack of any personal control (widespread deployment without labeling)</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But, as with earlier example, “caution” may again be a better word than “fear”</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lgn="ctr">
              <a:tabLst>
                <a:tab pos="457200" algn="l"/>
              </a:tabLst>
              <a:defRPr sz="1800">
                <a:latin typeface="+mn-lt"/>
                <a:ea typeface="+mn-ea"/>
                <a:cs typeface="+mn-cs"/>
                <a:sym typeface="Arial"/>
              </a:defRPr>
            </a:pPr>
            <a:r>
              <a:t>To get well into the fear category, need something more like the following:</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77" name="Rectangle 2"/>
          <p:cNvSpPr txBox="1">
            <a:spLocks noGrp="1"/>
          </p:cNvSpPr>
          <p:nvPr>
            <p:ph type="title"/>
          </p:nvPr>
        </p:nvSpPr>
        <p:spPr>
          <a:xfrm>
            <a:off x="304800" y="76200"/>
            <a:ext cx="8534400" cy="685800"/>
          </a:xfrm>
          <a:prstGeom prst="rect">
            <a:avLst/>
          </a:prstGeom>
        </p:spPr>
        <p:txBody>
          <a:bodyPr/>
          <a:lstStyle/>
          <a:p>
            <a:r>
              <a:t>Case study #4) Asbestos and possible nanotube parallels</a:t>
            </a:r>
          </a:p>
        </p:txBody>
      </p:sp>
      <p:sp>
        <p:nvSpPr>
          <p:cNvPr id="278" name="Rectangle 3"/>
          <p:cNvSpPr txBox="1">
            <a:spLocks noGrp="1"/>
          </p:cNvSpPr>
          <p:nvPr>
            <p:ph type="body" idx="1"/>
          </p:nvPr>
        </p:nvSpPr>
        <p:spPr>
          <a:xfrm>
            <a:off x="228600" y="838200"/>
            <a:ext cx="8763000" cy="5334000"/>
          </a:xfrm>
          <a:prstGeom prst="rect">
            <a:avLst/>
          </a:prstGeom>
        </p:spPr>
        <p:txBody>
          <a:bodyPr/>
          <a:lstStyle/>
          <a:p>
            <a:pPr>
              <a:tabLst>
                <a:tab pos="457200" algn="l"/>
              </a:tabLst>
              <a:defRPr sz="1800">
                <a:latin typeface="+mn-lt"/>
                <a:ea typeface="+mn-ea"/>
                <a:cs typeface="+mn-cs"/>
                <a:sym typeface="Arial"/>
              </a:defRPr>
            </a:pPr>
            <a:r>
              <a:t>Asbestos is a class of mineral fibers of made from Si, Mg, Fe, Ca and Al oxides</a:t>
            </a:r>
          </a:p>
          <a:p>
            <a:pPr>
              <a:tabLst>
                <a:tab pos="457200" algn="l"/>
              </a:tabLst>
              <a:defRPr sz="1400">
                <a:latin typeface="+mn-lt"/>
                <a:ea typeface="+mn-ea"/>
                <a:cs typeface="+mn-cs"/>
                <a:sym typeface="Arial"/>
              </a:defRPr>
            </a:pPr>
            <a:endParaRPr/>
          </a:p>
          <a:p>
            <a:pPr>
              <a:tabLst>
                <a:tab pos="457200" algn="l"/>
              </a:tabLst>
              <a:defRPr sz="1800">
                <a:latin typeface="+mn-lt"/>
                <a:ea typeface="+mn-ea"/>
                <a:cs typeface="+mn-cs"/>
                <a:sym typeface="Arial"/>
              </a:defRPr>
            </a:pPr>
            <a:r>
              <a:t>Includes a variety of names and structures, with straight or curly fibers, e.g.:</a:t>
            </a:r>
          </a:p>
          <a:p>
            <a:pPr>
              <a:spcBef>
                <a:spcPts val="200"/>
              </a:spcBef>
              <a:tabLst>
                <a:tab pos="457200" algn="l"/>
              </a:tabLst>
              <a:defRPr sz="1000">
                <a:latin typeface="+mn-lt"/>
                <a:ea typeface="+mn-ea"/>
                <a:cs typeface="+mn-cs"/>
                <a:sym typeface="Arial"/>
              </a:defRPr>
            </a:pPr>
            <a:r>
              <a:t>	</a:t>
            </a:r>
          </a:p>
          <a:p>
            <a:pPr>
              <a:tabLst>
                <a:tab pos="457200" algn="l"/>
              </a:tabLst>
              <a:defRPr sz="1800">
                <a:latin typeface="+mn-lt"/>
                <a:ea typeface="+mn-ea"/>
                <a:cs typeface="+mn-cs"/>
                <a:sym typeface="Arial"/>
              </a:defRPr>
            </a:pPr>
            <a:r>
              <a:t>	“Amosite”	    “Chrysolite”	   “Crocodolite”</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The commercial attraction of asbestos was its apparent inertness:</a:t>
            </a:r>
          </a:p>
          <a:p>
            <a:pPr>
              <a:tabLst>
                <a:tab pos="457200" algn="l"/>
              </a:tabLst>
              <a:defRPr sz="800">
                <a:latin typeface="+mn-lt"/>
                <a:ea typeface="+mn-ea"/>
                <a:cs typeface="+mn-cs"/>
                <a:sym typeface="Arial"/>
              </a:defRPr>
            </a:pPr>
            <a:endParaRPr/>
          </a:p>
          <a:p>
            <a:pPr>
              <a:tabLst>
                <a:tab pos="457200" algn="l"/>
              </a:tabLst>
              <a:defRPr sz="1800">
                <a:latin typeface="+mn-lt"/>
                <a:ea typeface="+mn-ea"/>
                <a:cs typeface="+mn-cs"/>
                <a:sym typeface="Arial"/>
              </a:defRPr>
            </a:pPr>
            <a:r>
              <a:t>	</a:t>
            </a:r>
            <a:r>
              <a:rPr sz="1600"/>
              <a:t>Ended up being used in consumer products including even toothpaste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its outstanding application was as fireproof insulation</a:t>
            </a:r>
            <a:endParaRPr sz="1800"/>
          </a:p>
          <a:p>
            <a:pPr>
              <a:tabLst>
                <a:tab pos="457200" algn="l"/>
              </a:tabLst>
              <a:defRPr sz="1400">
                <a:latin typeface="+mn-lt"/>
                <a:ea typeface="+mn-ea"/>
                <a:cs typeface="+mn-cs"/>
                <a:sym typeface="Arial"/>
              </a:defRPr>
            </a:pPr>
            <a:endParaRPr/>
          </a:p>
          <a:p>
            <a:pPr algn="ctr">
              <a:tabLst>
                <a:tab pos="457200" algn="l"/>
              </a:tabLst>
              <a:defRPr sz="1800">
                <a:solidFill>
                  <a:srgbClr val="FFCC00"/>
                </a:solidFill>
                <a:latin typeface="+mn-lt"/>
                <a:ea typeface="+mn-ea"/>
                <a:cs typeface="+mn-cs"/>
                <a:sym typeface="Arial"/>
              </a:defRPr>
            </a:pPr>
            <a:r>
              <a:t>At least until workers started dying of particularly virulent cancers!</a:t>
            </a:r>
          </a:p>
        </p:txBody>
      </p:sp>
      <p:pic>
        <p:nvPicPr>
          <p:cNvPr id="279" name="Picture 4" descr="Picture 4"/>
          <p:cNvPicPr>
            <a:picLocks noChangeAspect="1"/>
          </p:cNvPicPr>
          <p:nvPr/>
        </p:nvPicPr>
        <p:blipFill>
          <a:blip r:embed="rId2">
            <a:extLst/>
          </a:blip>
          <a:stretch>
            <a:fillRect/>
          </a:stretch>
        </p:blipFill>
        <p:spPr>
          <a:xfrm>
            <a:off x="2514600" y="2362200"/>
            <a:ext cx="1062038" cy="1333500"/>
          </a:xfrm>
          <a:prstGeom prst="rect">
            <a:avLst/>
          </a:prstGeom>
          <a:ln w="12700">
            <a:miter lim="400000"/>
          </a:ln>
        </p:spPr>
      </p:pic>
      <p:pic>
        <p:nvPicPr>
          <p:cNvPr id="280" name="Picture 5" descr="Picture 5"/>
          <p:cNvPicPr>
            <a:picLocks noChangeAspect="1"/>
          </p:cNvPicPr>
          <p:nvPr/>
        </p:nvPicPr>
        <p:blipFill>
          <a:blip r:embed="rId3">
            <a:extLst/>
          </a:blip>
          <a:stretch>
            <a:fillRect/>
          </a:stretch>
        </p:blipFill>
        <p:spPr>
          <a:xfrm>
            <a:off x="4191000" y="2362200"/>
            <a:ext cx="1524000" cy="1360488"/>
          </a:xfrm>
          <a:prstGeom prst="rect">
            <a:avLst/>
          </a:prstGeom>
          <a:ln w="12700">
            <a:miter lim="400000"/>
          </a:ln>
        </p:spPr>
      </p:pic>
      <p:pic>
        <p:nvPicPr>
          <p:cNvPr id="281" name="Picture 6" descr="Picture 6"/>
          <p:cNvPicPr>
            <a:picLocks noChangeAspect="1"/>
          </p:cNvPicPr>
          <p:nvPr/>
        </p:nvPicPr>
        <p:blipFill>
          <a:blip r:embed="rId4">
            <a:extLst/>
          </a:blip>
          <a:stretch>
            <a:fillRect/>
          </a:stretch>
        </p:blipFill>
        <p:spPr>
          <a:xfrm>
            <a:off x="685800" y="2362200"/>
            <a:ext cx="1044575" cy="1308100"/>
          </a:xfrm>
          <a:prstGeom prst="rect">
            <a:avLst/>
          </a:prstGeom>
          <a:ln w="12700">
            <a:miter lim="400000"/>
          </a:ln>
        </p:spPr>
      </p:pic>
      <p:sp>
        <p:nvSpPr>
          <p:cNvPr id="282" name="Rectangle 7"/>
          <p:cNvSpPr txBox="1"/>
          <p:nvPr/>
        </p:nvSpPr>
        <p:spPr>
          <a:xfrm>
            <a:off x="5943600" y="2514600"/>
            <a:ext cx="2743200" cy="89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For an introduction, see the Scientific American article from which these figures are drawn (</a:t>
            </a:r>
            <a:r>
              <a:rPr u="sng">
                <a:solidFill>
                  <a:srgbClr val="00CCFF"/>
                </a:solidFill>
                <a:uFill>
                  <a:solidFill>
                    <a:srgbClr val="00CCFF"/>
                  </a:solidFill>
                </a:uFill>
                <a:hlinkClick r:id="rId5"/>
              </a:rPr>
              <a:t>link</a:t>
            </a:r>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20" name="Rectangle 2"/>
          <p:cNvSpPr txBox="1">
            <a:spLocks noGrp="1"/>
          </p:cNvSpPr>
          <p:nvPr>
            <p:ph type="title"/>
          </p:nvPr>
        </p:nvSpPr>
        <p:spPr>
          <a:xfrm>
            <a:off x="304800" y="76200"/>
            <a:ext cx="8534400" cy="838200"/>
          </a:xfrm>
          <a:prstGeom prst="rect">
            <a:avLst/>
          </a:prstGeom>
        </p:spPr>
        <p:txBody>
          <a:bodyPr/>
          <a:lstStyle/>
          <a:p>
            <a:r>
              <a:t>Case Study #1) Use of nano gold in chemotherapy:</a:t>
            </a:r>
          </a:p>
        </p:txBody>
      </p:sp>
      <p:sp>
        <p:nvSpPr>
          <p:cNvPr id="121" name="Rectangle 3"/>
          <p:cNvSpPr txBox="1">
            <a:spLocks noGrp="1"/>
          </p:cNvSpPr>
          <p:nvPr>
            <p:ph type="body" idx="1"/>
          </p:nvPr>
        </p:nvSpPr>
        <p:spPr>
          <a:xfrm>
            <a:off x="228600" y="914400"/>
            <a:ext cx="8763000" cy="5334000"/>
          </a:xfrm>
          <a:prstGeom prst="rect">
            <a:avLst/>
          </a:prstGeom>
        </p:spPr>
        <p:txBody>
          <a:bodyPr/>
          <a:lstStyle/>
          <a:p>
            <a:pPr>
              <a:tabLst>
                <a:tab pos="457200" algn="l"/>
                <a:tab pos="3200400" algn="l"/>
                <a:tab pos="5943600" algn="l"/>
              </a:tabLst>
              <a:defRPr sz="1800">
                <a:latin typeface="+mn-lt"/>
                <a:ea typeface="+mn-ea"/>
                <a:cs typeface="+mn-cs"/>
                <a:sym typeface="Arial"/>
              </a:defRPr>
            </a:pPr>
            <a:r>
              <a:t>From the spring 2008 business section of the Washington Post: CytImmune Inc.</a:t>
            </a:r>
          </a:p>
          <a:p>
            <a:pPr>
              <a:tabLst>
                <a:tab pos="457200" algn="l"/>
                <a:tab pos="3200400" algn="l"/>
                <a:tab pos="5943600" algn="l"/>
              </a:tabLst>
              <a:defRPr sz="1000">
                <a:latin typeface="+mn-lt"/>
                <a:ea typeface="+mn-ea"/>
                <a:cs typeface="+mn-cs"/>
                <a:sym typeface="Arial"/>
              </a:defRPr>
            </a:pPr>
            <a:endParaRPr/>
          </a:p>
          <a:p>
            <a:pPr>
              <a:tabLst>
                <a:tab pos="457200" algn="l"/>
                <a:tab pos="3200400" algn="l"/>
                <a:tab pos="5943600" algn="l"/>
              </a:tabLst>
              <a:defRPr sz="1800">
                <a:latin typeface="+mn-lt"/>
                <a:ea typeface="+mn-ea"/>
                <a:cs typeface="+mn-cs"/>
                <a:sym typeface="Arial"/>
              </a:defRPr>
            </a:pPr>
            <a:r>
              <a:t>	</a:t>
            </a:r>
            <a:r>
              <a:rPr sz="1600"/>
              <a:t>One of a number of companies looking to nano for chemotherapy:</a:t>
            </a:r>
          </a:p>
          <a:p>
            <a:pPr>
              <a:tabLst>
                <a:tab pos="457200" algn="l"/>
                <a:tab pos="3200400" algn="l"/>
                <a:tab pos="5943600" algn="l"/>
              </a:tabLst>
              <a:defRPr sz="800">
                <a:latin typeface="+mn-lt"/>
                <a:ea typeface="+mn-ea"/>
                <a:cs typeface="+mn-cs"/>
                <a:sym typeface="Arial"/>
              </a:defRPr>
            </a:pPr>
            <a:endParaRPr/>
          </a:p>
          <a:p>
            <a:pPr>
              <a:spcBef>
                <a:spcPts val="300"/>
              </a:spcBef>
              <a:tabLst>
                <a:tab pos="457200" algn="l"/>
                <a:tab pos="3200400" algn="l"/>
                <a:tab pos="5943600" algn="l"/>
              </a:tabLst>
              <a:defRPr sz="1600">
                <a:latin typeface="+mn-lt"/>
                <a:ea typeface="+mn-ea"/>
                <a:cs typeface="+mn-cs"/>
                <a:sym typeface="Arial"/>
              </a:defRPr>
            </a:pPr>
            <a:r>
              <a:t>	Goal: Deliver chemotherapy toxins directly (and specifically) to human tumors!</a:t>
            </a:r>
          </a:p>
          <a:p>
            <a:pPr>
              <a:tabLst>
                <a:tab pos="457200" algn="l"/>
                <a:tab pos="3200400" algn="l"/>
                <a:tab pos="5943600" algn="l"/>
              </a:tabLst>
              <a:defRPr sz="1400">
                <a:latin typeface="+mn-lt"/>
                <a:ea typeface="+mn-ea"/>
                <a:cs typeface="+mn-cs"/>
                <a:sym typeface="Arial"/>
              </a:defRPr>
            </a:pPr>
            <a:endParaRPr/>
          </a:p>
          <a:p>
            <a:pPr algn="ctr">
              <a:tabLst>
                <a:tab pos="457200" algn="l"/>
                <a:tab pos="3200400" algn="l"/>
                <a:tab pos="5943600" algn="l"/>
              </a:tabLst>
              <a:defRPr sz="1800">
                <a:latin typeface="+mn-lt"/>
                <a:ea typeface="+mn-ea"/>
                <a:cs typeface="+mn-cs"/>
                <a:sym typeface="Arial"/>
              </a:defRPr>
            </a:pPr>
            <a:r>
              <a:t>Approach?</a:t>
            </a:r>
          </a:p>
          <a:p>
            <a:pPr>
              <a:spcBef>
                <a:spcPts val="300"/>
              </a:spcBef>
              <a:tabLst>
                <a:tab pos="457200" algn="l"/>
                <a:tab pos="3200400" algn="l"/>
                <a:tab pos="5943600" algn="l"/>
              </a:tabLst>
              <a:defRPr sz="1400">
                <a:latin typeface="+mn-lt"/>
                <a:ea typeface="+mn-ea"/>
                <a:cs typeface="+mn-cs"/>
                <a:sym typeface="Arial"/>
              </a:defRPr>
            </a:pPr>
            <a:r>
              <a:t>1) Make gold nanoparticles</a:t>
            </a:r>
          </a:p>
          <a:p>
            <a:pPr>
              <a:spcBef>
                <a:spcPts val="300"/>
              </a:spcBef>
              <a:tabLst>
                <a:tab pos="457200" algn="l"/>
                <a:tab pos="3200400" algn="l"/>
                <a:tab pos="5943600" algn="l"/>
              </a:tabLst>
              <a:defRPr sz="1400">
                <a:latin typeface="+mn-lt"/>
                <a:ea typeface="+mn-ea"/>
                <a:cs typeface="+mn-cs"/>
                <a:sym typeface="Arial"/>
              </a:defRPr>
            </a:pPr>
            <a:r>
              <a:t>and attach chemotoxins . . .	</a:t>
            </a:r>
          </a:p>
          <a:p>
            <a:pPr>
              <a:spcBef>
                <a:spcPts val="300"/>
              </a:spcBef>
              <a:tabLst>
                <a:tab pos="457200" algn="l"/>
                <a:tab pos="3200400" algn="l"/>
                <a:tab pos="5943600" algn="l"/>
              </a:tabLst>
              <a:defRPr sz="1400">
                <a:latin typeface="+mn-lt"/>
                <a:ea typeface="+mn-ea"/>
                <a:cs typeface="+mn-cs"/>
                <a:sym typeface="Arial"/>
              </a:defRPr>
            </a:pPr>
            <a:r>
              <a:t>		2) Inject into bloodstream</a:t>
            </a:r>
          </a:p>
          <a:p>
            <a:pPr>
              <a:spcBef>
                <a:spcPts val="300"/>
              </a:spcBef>
              <a:tabLst>
                <a:tab pos="457200" algn="l"/>
                <a:tab pos="3200400" algn="l"/>
                <a:tab pos="5943600" algn="l"/>
              </a:tabLst>
              <a:defRPr sz="1400">
                <a:latin typeface="+mn-lt"/>
                <a:ea typeface="+mn-ea"/>
                <a:cs typeface="+mn-cs"/>
                <a:sym typeface="Arial"/>
              </a:defRPr>
            </a:pPr>
            <a:r>
              <a:t>			3) Flawed tumor blood vessels 			allow gold nanoparticles to 				penetrate and accumulate</a:t>
            </a:r>
          </a:p>
          <a:p>
            <a:pPr>
              <a:tabLst>
                <a:tab pos="457200" algn="l"/>
                <a:tab pos="3200400" algn="l"/>
                <a:tab pos="5943600" algn="l"/>
              </a:tabLst>
              <a:defRPr sz="1400">
                <a:latin typeface="+mn-lt"/>
                <a:ea typeface="+mn-ea"/>
                <a:cs typeface="+mn-cs"/>
                <a:sym typeface="Arial"/>
              </a:defRPr>
            </a:pPr>
            <a:endParaRPr/>
          </a:p>
          <a:p>
            <a:pPr>
              <a:tabLst>
                <a:tab pos="457200" algn="l"/>
                <a:tab pos="3200400" algn="l"/>
                <a:tab pos="5943600" algn="l"/>
              </a:tabLst>
              <a:defRPr sz="1400">
                <a:latin typeface="+mn-lt"/>
                <a:ea typeface="+mn-ea"/>
                <a:cs typeface="+mn-cs"/>
                <a:sym typeface="Arial"/>
              </a:defRPr>
            </a:pPr>
            <a:endParaRPr/>
          </a:p>
          <a:p>
            <a:pPr>
              <a:tabLst>
                <a:tab pos="457200" algn="l"/>
                <a:tab pos="3200400" algn="l"/>
                <a:tab pos="5943600" algn="l"/>
              </a:tabLst>
              <a:defRPr sz="1400">
                <a:latin typeface="+mn-lt"/>
                <a:ea typeface="+mn-ea"/>
                <a:cs typeface="+mn-cs"/>
                <a:sym typeface="Arial"/>
              </a:defRPr>
            </a:pPr>
            <a:endParaRPr/>
          </a:p>
          <a:p>
            <a:pPr>
              <a:tabLst>
                <a:tab pos="457200" algn="l"/>
                <a:tab pos="3200400" algn="l"/>
                <a:tab pos="5943600" algn="l"/>
              </a:tabLst>
              <a:defRPr sz="1400">
                <a:latin typeface="+mn-lt"/>
                <a:ea typeface="+mn-ea"/>
                <a:cs typeface="+mn-cs"/>
                <a:sym typeface="Arial"/>
              </a:defRPr>
            </a:pPr>
            <a:endParaRPr/>
          </a:p>
          <a:p>
            <a:pPr>
              <a:tabLst>
                <a:tab pos="457200" algn="l"/>
                <a:tab pos="3200400" algn="l"/>
                <a:tab pos="5943600" algn="l"/>
              </a:tabLst>
              <a:defRPr sz="1400">
                <a:latin typeface="+mn-lt"/>
                <a:ea typeface="+mn-ea"/>
                <a:cs typeface="+mn-cs"/>
                <a:sym typeface="Arial"/>
              </a:defRPr>
            </a:pPr>
            <a:endParaRPr/>
          </a:p>
          <a:p>
            <a:pPr>
              <a:tabLst>
                <a:tab pos="457200" algn="l"/>
                <a:tab pos="3200400" algn="l"/>
                <a:tab pos="5943600" algn="l"/>
              </a:tabLst>
              <a:defRPr sz="800">
                <a:latin typeface="+mn-lt"/>
                <a:ea typeface="+mn-ea"/>
                <a:cs typeface="+mn-cs"/>
                <a:sym typeface="Arial"/>
              </a:defRPr>
            </a:pPr>
            <a:endParaRPr/>
          </a:p>
          <a:p>
            <a:pPr>
              <a:spcBef>
                <a:spcPts val="300"/>
              </a:spcBef>
              <a:tabLst>
                <a:tab pos="457200" algn="l"/>
                <a:tab pos="3200400" algn="l"/>
                <a:tab pos="5943600" algn="l"/>
              </a:tabLst>
              <a:defRPr sz="1400">
                <a:latin typeface="+mn-lt"/>
                <a:ea typeface="+mn-ea"/>
                <a:cs typeface="+mn-cs"/>
                <a:sym typeface="Arial"/>
              </a:defRPr>
            </a:pPr>
            <a:r>
              <a:t>Supporting webpage with embedded animations:</a:t>
            </a:r>
          </a:p>
          <a:p>
            <a:pPr>
              <a:spcBef>
                <a:spcPts val="300"/>
              </a:spcBef>
              <a:tabLst>
                <a:tab pos="457200" algn="l"/>
                <a:tab pos="3200400" algn="l"/>
                <a:tab pos="5943600" algn="l"/>
              </a:tabLst>
              <a:defRPr sz="1400">
                <a:latin typeface="+mn-lt"/>
                <a:ea typeface="+mn-ea"/>
                <a:cs typeface="+mn-cs"/>
                <a:sym typeface="Arial"/>
              </a:defRPr>
            </a:pPr>
            <a:r>
              <a:rPr u="sng">
                <a:solidFill>
                  <a:srgbClr val="00CCFF"/>
                </a:solidFill>
                <a:uFill>
                  <a:solidFill>
                    <a:srgbClr val="00CCFF"/>
                  </a:solidFill>
                </a:uFill>
                <a:hlinkClick r:id="rId2"/>
              </a:rPr>
              <a:t>Supporting Materials - CytImmune </a:t>
            </a:r>
          </a:p>
        </p:txBody>
      </p:sp>
      <p:pic>
        <p:nvPicPr>
          <p:cNvPr id="122" name="Picture 4" descr="Picture 4"/>
          <p:cNvPicPr>
            <a:picLocks noChangeAspect="1"/>
          </p:cNvPicPr>
          <p:nvPr/>
        </p:nvPicPr>
        <p:blipFill>
          <a:blip r:embed="rId3">
            <a:extLst/>
          </a:blip>
          <a:srcRect l="8571" t="8392" r="17143" b="16084"/>
          <a:stretch>
            <a:fillRect/>
          </a:stretch>
        </p:blipFill>
        <p:spPr>
          <a:xfrm>
            <a:off x="228599" y="3352799"/>
            <a:ext cx="2362202" cy="1635127"/>
          </a:xfrm>
          <a:prstGeom prst="rect">
            <a:avLst/>
          </a:prstGeom>
          <a:ln w="12700">
            <a:miter lim="400000"/>
          </a:ln>
        </p:spPr>
      </p:pic>
      <p:pic>
        <p:nvPicPr>
          <p:cNvPr id="123" name="Picture 5" descr="Picture 5"/>
          <p:cNvPicPr>
            <a:picLocks noChangeAspect="1"/>
          </p:cNvPicPr>
          <p:nvPr/>
        </p:nvPicPr>
        <p:blipFill>
          <a:blip r:embed="rId4">
            <a:extLst/>
          </a:blip>
          <a:stretch>
            <a:fillRect/>
          </a:stretch>
        </p:blipFill>
        <p:spPr>
          <a:xfrm>
            <a:off x="3200400" y="3581400"/>
            <a:ext cx="2514600" cy="1712914"/>
          </a:xfrm>
          <a:prstGeom prst="rect">
            <a:avLst/>
          </a:prstGeom>
          <a:ln w="12700">
            <a:miter lim="400000"/>
          </a:ln>
        </p:spPr>
      </p:pic>
      <p:pic>
        <p:nvPicPr>
          <p:cNvPr id="124" name="Picture 6" descr="Picture 6"/>
          <p:cNvPicPr>
            <a:picLocks noChangeAspect="1"/>
          </p:cNvPicPr>
          <p:nvPr/>
        </p:nvPicPr>
        <p:blipFill>
          <a:blip r:embed="rId5">
            <a:extLst/>
          </a:blip>
          <a:stretch>
            <a:fillRect/>
          </a:stretch>
        </p:blipFill>
        <p:spPr>
          <a:xfrm>
            <a:off x="6248400" y="4267200"/>
            <a:ext cx="2514600" cy="1712914"/>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85" name="Rectangle 2"/>
          <p:cNvSpPr txBox="1">
            <a:spLocks noGrp="1"/>
          </p:cNvSpPr>
          <p:nvPr>
            <p:ph type="title"/>
          </p:nvPr>
        </p:nvSpPr>
        <p:spPr>
          <a:xfrm>
            <a:off x="0" y="76200"/>
            <a:ext cx="9144000" cy="609600"/>
          </a:xfrm>
          <a:prstGeom prst="rect">
            <a:avLst/>
          </a:prstGeom>
        </p:spPr>
        <p:txBody>
          <a:bodyPr/>
          <a:lstStyle/>
          <a:p>
            <a:r>
              <a:t>Toxicity is related to where fibers come to rest in human body:</a:t>
            </a:r>
          </a:p>
        </p:txBody>
      </p:sp>
      <p:sp>
        <p:nvSpPr>
          <p:cNvPr id="286" name="Rectangle 3"/>
          <p:cNvSpPr txBox="1">
            <a:spLocks noGrp="1"/>
          </p:cNvSpPr>
          <p:nvPr>
            <p:ph type="body" sz="quarter" idx="1"/>
          </p:nvPr>
        </p:nvSpPr>
        <p:spPr>
          <a:xfrm>
            <a:off x="228600" y="5715000"/>
            <a:ext cx="8534400" cy="609600"/>
          </a:xfrm>
          <a:prstGeom prst="rect">
            <a:avLst/>
          </a:prstGeom>
        </p:spPr>
        <p:txBody>
          <a:bodyPr/>
          <a:lstStyle/>
          <a:p>
            <a:pPr algn="ctr">
              <a:spcBef>
                <a:spcPts val="300"/>
              </a:spcBef>
              <a:tabLst>
                <a:tab pos="457200" algn="l"/>
              </a:tabLst>
              <a:defRPr sz="1400">
                <a:latin typeface="+mn-lt"/>
                <a:ea typeface="+mn-ea"/>
                <a:cs typeface="+mn-cs"/>
                <a:sym typeface="Arial"/>
              </a:defRPr>
            </a:pPr>
            <a:r>
              <a:t>Oberdorster et al.: "Nanotoxicology: An Emerging Discipline Evolving from Studies of Ultrafine Particles" Environmental Health Perspectives, vol. 113, p. 823, 2008 (</a:t>
            </a:r>
            <a:r>
              <a:rPr u="sng">
                <a:solidFill>
                  <a:srgbClr val="00CCFF"/>
                </a:solidFill>
                <a:uFill>
                  <a:solidFill>
                    <a:srgbClr val="00CCFF"/>
                  </a:solidFill>
                </a:uFill>
                <a:hlinkClick r:id="rId2"/>
              </a:rPr>
              <a:t>link</a:t>
            </a:r>
            <a:r>
              <a:t>)</a:t>
            </a:r>
          </a:p>
        </p:txBody>
      </p:sp>
      <p:pic>
        <p:nvPicPr>
          <p:cNvPr id="287" name="Picture 4" descr="Picture 4"/>
          <p:cNvPicPr>
            <a:picLocks noChangeAspect="1"/>
          </p:cNvPicPr>
          <p:nvPr/>
        </p:nvPicPr>
        <p:blipFill>
          <a:blip r:embed="rId3">
            <a:extLst/>
          </a:blip>
          <a:stretch>
            <a:fillRect/>
          </a:stretch>
        </p:blipFill>
        <p:spPr>
          <a:xfrm>
            <a:off x="1600200" y="1295400"/>
            <a:ext cx="5562600" cy="4373563"/>
          </a:xfrm>
          <a:prstGeom prst="rect">
            <a:avLst/>
          </a:prstGeom>
          <a:ln w="12700">
            <a:miter lim="400000"/>
          </a:ln>
        </p:spPr>
      </p:pic>
      <p:sp>
        <p:nvSpPr>
          <p:cNvPr id="288" name="Rectangle 5"/>
          <p:cNvSpPr txBox="1"/>
          <p:nvPr/>
        </p:nvSpPr>
        <p:spPr>
          <a:xfrm>
            <a:off x="381000" y="838200"/>
            <a:ext cx="85344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And that resting place depends on the fiber’s size and shape: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91" name="Rectangle 2"/>
          <p:cNvSpPr txBox="1">
            <a:spLocks noGrp="1"/>
          </p:cNvSpPr>
          <p:nvPr>
            <p:ph type="title"/>
          </p:nvPr>
        </p:nvSpPr>
        <p:spPr>
          <a:xfrm>
            <a:off x="304800" y="127000"/>
            <a:ext cx="8534400" cy="533400"/>
          </a:xfrm>
          <a:prstGeom prst="rect">
            <a:avLst/>
          </a:prstGeom>
        </p:spPr>
        <p:txBody>
          <a:bodyPr/>
          <a:lstStyle/>
          <a:p>
            <a:r>
              <a:t>Even at particular location, toxicity is shape/size dependent:</a:t>
            </a:r>
          </a:p>
        </p:txBody>
      </p:sp>
      <p:sp>
        <p:nvSpPr>
          <p:cNvPr id="292" name="Rectangle 3"/>
          <p:cNvSpPr txBox="1">
            <a:spLocks noGrp="1"/>
          </p:cNvSpPr>
          <p:nvPr>
            <p:ph type="body" sz="quarter" idx="1"/>
          </p:nvPr>
        </p:nvSpPr>
        <p:spPr>
          <a:xfrm>
            <a:off x="762000" y="5791200"/>
            <a:ext cx="7848600" cy="381000"/>
          </a:xfrm>
          <a:prstGeom prst="rect">
            <a:avLst/>
          </a:prstGeom>
        </p:spPr>
        <p:txBody>
          <a:bodyPr/>
          <a:lstStyle/>
          <a:p>
            <a:pPr>
              <a:spcBef>
                <a:spcPts val="300"/>
              </a:spcBef>
              <a:tabLst>
                <a:tab pos="457200" algn="l"/>
              </a:tabLst>
              <a:defRPr sz="1400">
                <a:latin typeface="+mn-lt"/>
                <a:ea typeface="+mn-ea"/>
                <a:cs typeface="+mn-cs"/>
                <a:sym typeface="Arial"/>
              </a:defRPr>
            </a:pPr>
            <a:r>
              <a:t>Source: Phillip M. Cook - National Health &amp; Environmental Effects Research Laboratory (</a:t>
            </a:r>
            <a:r>
              <a:rPr u="sng">
                <a:solidFill>
                  <a:srgbClr val="00CCFF"/>
                </a:solidFill>
                <a:uFill>
                  <a:solidFill>
                    <a:srgbClr val="00CCFF"/>
                  </a:solidFill>
                </a:uFill>
                <a:hlinkClick r:id="rId2"/>
              </a:rPr>
              <a:t>link</a:t>
            </a:r>
            <a:r>
              <a:t>)</a:t>
            </a:r>
          </a:p>
        </p:txBody>
      </p:sp>
      <p:grpSp>
        <p:nvGrpSpPr>
          <p:cNvPr id="296" name="Group 8"/>
          <p:cNvGrpSpPr/>
          <p:nvPr/>
        </p:nvGrpSpPr>
        <p:grpSpPr>
          <a:xfrm>
            <a:off x="888159" y="914400"/>
            <a:ext cx="7265241" cy="4861896"/>
            <a:chOff x="0" y="0"/>
            <a:chExt cx="7265240" cy="4861895"/>
          </a:xfrm>
        </p:grpSpPr>
        <p:pic>
          <p:nvPicPr>
            <p:cNvPr id="293" name="Picture 4" descr="Picture 4"/>
            <p:cNvPicPr>
              <a:picLocks noChangeAspect="1"/>
            </p:cNvPicPr>
            <p:nvPr/>
          </p:nvPicPr>
          <p:blipFill>
            <a:blip r:embed="rId3">
              <a:extLst/>
            </a:blip>
            <a:srcRect b="2928"/>
            <a:stretch>
              <a:fillRect/>
            </a:stretch>
          </p:blipFill>
          <p:spPr>
            <a:xfrm>
              <a:off x="96046" y="0"/>
              <a:ext cx="7169195" cy="4724401"/>
            </a:xfrm>
            <a:prstGeom prst="rect">
              <a:avLst/>
            </a:prstGeom>
            <a:ln w="12700" cap="flat">
              <a:noFill/>
              <a:miter lim="400000"/>
            </a:ln>
            <a:effectLst/>
          </p:spPr>
        </p:pic>
        <p:sp>
          <p:nvSpPr>
            <p:cNvPr id="294" name="Rectangle 5"/>
            <p:cNvSpPr txBox="1"/>
            <p:nvPr/>
          </p:nvSpPr>
          <p:spPr>
            <a:xfrm rot="20670677">
              <a:off x="4759681" y="3937224"/>
              <a:ext cx="2330445"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300"/>
                </a:spcBef>
                <a:tabLst>
                  <a:tab pos="457200" algn="l"/>
                </a:tabLst>
                <a:defRPr sz="1600" b="0">
                  <a:solidFill>
                    <a:srgbClr val="FFFFFF"/>
                  </a:solidFill>
                  <a:effectLst>
                    <a:outerShdw blurRad="38100" dist="38100" dir="2700000" rotWithShape="0">
                      <a:srgbClr val="000000"/>
                    </a:outerShdw>
                  </a:effectLst>
                </a:defRPr>
              </a:lvl1pPr>
            </a:lstStyle>
            <a:p>
              <a:r>
                <a:t>Asbestos Fiber length</a:t>
              </a:r>
            </a:p>
          </p:txBody>
        </p:sp>
        <p:sp>
          <p:nvSpPr>
            <p:cNvPr id="295" name="Rectangle 6"/>
            <p:cNvSpPr txBox="1"/>
            <p:nvPr/>
          </p:nvSpPr>
          <p:spPr>
            <a:xfrm rot="1834423">
              <a:off x="-23902" y="4155228"/>
              <a:ext cx="1561231"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300"/>
                </a:spcBef>
                <a:tabLst>
                  <a:tab pos="457200" algn="l"/>
                </a:tabLst>
                <a:defRPr sz="1600" b="0">
                  <a:solidFill>
                    <a:srgbClr val="FFFFFF"/>
                  </a:solidFill>
                  <a:effectLst>
                    <a:outerShdw blurRad="38100" dist="38100" dir="2700000" rotWithShape="0">
                      <a:srgbClr val="000000"/>
                    </a:outerShdw>
                  </a:effectLst>
                </a:defRPr>
              </a:lvl1pPr>
            </a:lstStyle>
            <a:p>
              <a:r>
                <a:t>Fiber diameter</a:t>
              </a: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99" name="Rectangle 2"/>
          <p:cNvSpPr txBox="1">
            <a:spLocks noGrp="1"/>
          </p:cNvSpPr>
          <p:nvPr>
            <p:ph type="title"/>
          </p:nvPr>
        </p:nvSpPr>
        <p:spPr>
          <a:xfrm>
            <a:off x="304800" y="76200"/>
            <a:ext cx="8534400" cy="533400"/>
          </a:xfrm>
          <a:prstGeom prst="rect">
            <a:avLst/>
          </a:prstGeom>
        </p:spPr>
        <p:txBody>
          <a:bodyPr/>
          <a:lstStyle/>
          <a:p>
            <a:r>
              <a:t>And can be differentiated by particular asbestos fiber:</a:t>
            </a:r>
          </a:p>
        </p:txBody>
      </p:sp>
      <p:pic>
        <p:nvPicPr>
          <p:cNvPr id="300" name="Picture 8" descr="Picture 8"/>
          <p:cNvPicPr>
            <a:picLocks noChangeAspect="1"/>
          </p:cNvPicPr>
          <p:nvPr/>
        </p:nvPicPr>
        <p:blipFill>
          <a:blip r:embed="rId2">
            <a:extLst/>
          </a:blip>
          <a:stretch>
            <a:fillRect/>
          </a:stretch>
        </p:blipFill>
        <p:spPr>
          <a:xfrm>
            <a:off x="228600" y="609600"/>
            <a:ext cx="3975100" cy="2655889"/>
          </a:xfrm>
          <a:prstGeom prst="rect">
            <a:avLst/>
          </a:prstGeom>
          <a:ln w="12700">
            <a:miter lim="400000"/>
          </a:ln>
        </p:spPr>
      </p:pic>
      <p:pic>
        <p:nvPicPr>
          <p:cNvPr id="301" name="Picture 9" descr="Picture 9"/>
          <p:cNvPicPr>
            <a:picLocks noChangeAspect="1"/>
          </p:cNvPicPr>
          <p:nvPr/>
        </p:nvPicPr>
        <p:blipFill>
          <a:blip r:embed="rId3">
            <a:extLst/>
          </a:blip>
          <a:stretch>
            <a:fillRect/>
          </a:stretch>
        </p:blipFill>
        <p:spPr>
          <a:xfrm>
            <a:off x="4495800" y="609600"/>
            <a:ext cx="3937000" cy="2622550"/>
          </a:xfrm>
          <a:prstGeom prst="rect">
            <a:avLst/>
          </a:prstGeom>
          <a:ln w="12700">
            <a:miter lim="400000"/>
          </a:ln>
        </p:spPr>
      </p:pic>
      <p:pic>
        <p:nvPicPr>
          <p:cNvPr id="302" name="Picture 10" descr="Picture 10"/>
          <p:cNvPicPr>
            <a:picLocks noChangeAspect="1"/>
          </p:cNvPicPr>
          <p:nvPr/>
        </p:nvPicPr>
        <p:blipFill>
          <a:blip r:embed="rId4">
            <a:extLst/>
          </a:blip>
          <a:stretch>
            <a:fillRect/>
          </a:stretch>
        </p:blipFill>
        <p:spPr>
          <a:xfrm>
            <a:off x="2438400" y="3429000"/>
            <a:ext cx="3657600" cy="2471739"/>
          </a:xfrm>
          <a:prstGeom prst="rect">
            <a:avLst/>
          </a:prstGeom>
          <a:ln w="12700">
            <a:miter lim="400000"/>
          </a:ln>
        </p:spPr>
      </p:pic>
      <p:sp>
        <p:nvSpPr>
          <p:cNvPr id="303" name="Rectangle 13"/>
          <p:cNvSpPr txBox="1">
            <a:spLocks noGrp="1"/>
          </p:cNvSpPr>
          <p:nvPr>
            <p:ph type="body" sz="quarter" idx="1"/>
          </p:nvPr>
        </p:nvSpPr>
        <p:spPr>
          <a:xfrm>
            <a:off x="457200" y="6019800"/>
            <a:ext cx="8001000" cy="381000"/>
          </a:xfrm>
          <a:prstGeom prst="rect">
            <a:avLst/>
          </a:prstGeom>
        </p:spPr>
        <p:txBody>
          <a:bodyPr/>
          <a:lstStyle/>
          <a:p>
            <a:pPr algn="ctr">
              <a:spcBef>
                <a:spcPts val="300"/>
              </a:spcBef>
              <a:tabLst>
                <a:tab pos="457200" algn="l"/>
              </a:tabLst>
              <a:defRPr sz="1400">
                <a:latin typeface="+mn-lt"/>
                <a:ea typeface="+mn-ea"/>
                <a:cs typeface="+mn-cs"/>
                <a:sym typeface="Arial"/>
              </a:defRPr>
            </a:pPr>
            <a:r>
              <a:t>Source: Phillip M. Cook - National Health &amp; Environmental Effects Research Laboratory (</a:t>
            </a:r>
            <a:r>
              <a:rPr u="sng">
                <a:solidFill>
                  <a:srgbClr val="00CCFF"/>
                </a:solidFill>
                <a:uFill>
                  <a:solidFill>
                    <a:srgbClr val="00CCFF"/>
                  </a:solidFill>
                </a:uFill>
                <a:hlinkClick r:id="rId5"/>
              </a:rPr>
              <a:t>link</a:t>
            </a:r>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06" name="Rectangle 2"/>
          <p:cNvSpPr txBox="1">
            <a:spLocks noGrp="1"/>
          </p:cNvSpPr>
          <p:nvPr>
            <p:ph type="title"/>
          </p:nvPr>
        </p:nvSpPr>
        <p:spPr>
          <a:xfrm>
            <a:off x="304800" y="76200"/>
            <a:ext cx="8534400" cy="533400"/>
          </a:xfrm>
          <a:prstGeom prst="rect">
            <a:avLst/>
          </a:prstGeom>
        </p:spPr>
        <p:txBody>
          <a:bodyPr/>
          <a:lstStyle/>
          <a:p>
            <a:r>
              <a:t>Why bring up the subject of asbestos?</a:t>
            </a:r>
          </a:p>
        </p:txBody>
      </p:sp>
      <p:sp>
        <p:nvSpPr>
          <p:cNvPr id="307" name="Rectangle 3"/>
          <p:cNvSpPr txBox="1">
            <a:spLocks noGrp="1"/>
          </p:cNvSpPr>
          <p:nvPr>
            <p:ph type="body" idx="1"/>
          </p:nvPr>
        </p:nvSpPr>
        <p:spPr>
          <a:xfrm>
            <a:off x="228600" y="762000"/>
            <a:ext cx="8534400" cy="5257800"/>
          </a:xfrm>
          <a:prstGeom prst="rect">
            <a:avLst/>
          </a:prstGeom>
        </p:spPr>
        <p:txBody>
          <a:bodyPr/>
          <a:lstStyle/>
          <a:p>
            <a:pPr>
              <a:tabLst>
                <a:tab pos="457200" algn="l"/>
              </a:tabLst>
              <a:defRPr sz="1800">
                <a:latin typeface="+mn-lt"/>
                <a:ea typeface="+mn-ea"/>
                <a:cs typeface="+mn-cs"/>
                <a:sym typeface="Arial"/>
              </a:defRPr>
            </a:pPr>
            <a:r>
              <a:t>Because shape similarities between asbestos &amp; carbon nanotubes can be striking:		</a:t>
            </a:r>
          </a:p>
          <a:p>
            <a:pPr>
              <a:tabLst>
                <a:tab pos="457200" algn="l"/>
              </a:tabLst>
              <a:defRPr sz="1800">
                <a:latin typeface="+mn-lt"/>
                <a:ea typeface="+mn-ea"/>
                <a:cs typeface="+mn-cs"/>
                <a:sym typeface="Arial"/>
              </a:defRPr>
            </a:pPr>
            <a:r>
              <a:t>		Chrysotile Asbestos:			Carbon nanotubes:</a:t>
            </a:r>
          </a:p>
        </p:txBody>
      </p:sp>
      <p:pic>
        <p:nvPicPr>
          <p:cNvPr id="308" name="Picture 4" descr="Picture 4"/>
          <p:cNvPicPr>
            <a:picLocks noChangeAspect="1"/>
          </p:cNvPicPr>
          <p:nvPr/>
        </p:nvPicPr>
        <p:blipFill>
          <a:blip r:embed="rId2">
            <a:extLst/>
          </a:blip>
          <a:stretch>
            <a:fillRect/>
          </a:stretch>
        </p:blipFill>
        <p:spPr>
          <a:xfrm>
            <a:off x="838200" y="1828800"/>
            <a:ext cx="2992439" cy="3835400"/>
          </a:xfrm>
          <a:prstGeom prst="rect">
            <a:avLst/>
          </a:prstGeom>
          <a:ln w="12700">
            <a:miter lim="400000"/>
          </a:ln>
        </p:spPr>
      </p:pic>
      <p:pic>
        <p:nvPicPr>
          <p:cNvPr id="309" name="Picture 5" descr="Picture 5"/>
          <p:cNvPicPr>
            <a:picLocks noChangeAspect="1"/>
          </p:cNvPicPr>
          <p:nvPr/>
        </p:nvPicPr>
        <p:blipFill>
          <a:blip r:embed="rId3">
            <a:extLst/>
          </a:blip>
          <a:stretch>
            <a:fillRect/>
          </a:stretch>
        </p:blipFill>
        <p:spPr>
          <a:xfrm>
            <a:off x="5181600" y="1828800"/>
            <a:ext cx="2927350" cy="3860800"/>
          </a:xfrm>
          <a:prstGeom prst="rect">
            <a:avLst/>
          </a:prstGeom>
          <a:ln w="12700">
            <a:miter lim="400000"/>
          </a:ln>
        </p:spPr>
      </p:pic>
      <p:sp>
        <p:nvSpPr>
          <p:cNvPr id="310" name="Rectangle 6"/>
          <p:cNvSpPr txBox="1"/>
          <p:nvPr/>
        </p:nvSpPr>
        <p:spPr>
          <a:xfrm>
            <a:off x="762000" y="5867400"/>
            <a:ext cx="7696200"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defRPr>
            </a:pPr>
            <a:r>
              <a:t>Source: Phillip M. Cook - National Health &amp; Environmental Effects Research Laboratory (</a:t>
            </a:r>
            <a:r>
              <a:rPr u="sng">
                <a:solidFill>
                  <a:srgbClr val="00CCFF"/>
                </a:solidFill>
                <a:uFill>
                  <a:solidFill>
                    <a:srgbClr val="00CCFF"/>
                  </a:solidFill>
                </a:uFill>
                <a:hlinkClick r:id="rId4"/>
              </a:rPr>
              <a:t>link</a:t>
            </a:r>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13" name="Rectangle 2"/>
          <p:cNvSpPr txBox="1">
            <a:spLocks noGrp="1"/>
          </p:cNvSpPr>
          <p:nvPr>
            <p:ph type="title"/>
          </p:nvPr>
        </p:nvSpPr>
        <p:spPr>
          <a:xfrm>
            <a:off x="304800" y="76200"/>
            <a:ext cx="8534400" cy="685800"/>
          </a:xfrm>
          <a:prstGeom prst="rect">
            <a:avLst/>
          </a:prstGeom>
        </p:spPr>
        <p:txBody>
          <a:bodyPr/>
          <a:lstStyle>
            <a:lvl1pPr>
              <a:defRPr sz="2000"/>
            </a:lvl1pPr>
          </a:lstStyle>
          <a:p>
            <a:r>
              <a:t>But asbestos toxicity ALSO depends on its surface chemistry:</a:t>
            </a:r>
          </a:p>
        </p:txBody>
      </p:sp>
      <p:sp>
        <p:nvSpPr>
          <p:cNvPr id="314" name="Rectangle 3"/>
          <p:cNvSpPr txBox="1">
            <a:spLocks noGrp="1"/>
          </p:cNvSpPr>
          <p:nvPr>
            <p:ph type="body" idx="1"/>
          </p:nvPr>
        </p:nvSpPr>
        <p:spPr>
          <a:xfrm>
            <a:off x="228600" y="838200"/>
            <a:ext cx="8534400" cy="5334000"/>
          </a:xfrm>
          <a:prstGeom prst="rect">
            <a:avLst/>
          </a:prstGeom>
        </p:spPr>
        <p:txBody>
          <a:bodyPr/>
          <a:lstStyle/>
          <a:p>
            <a:pPr>
              <a:tabLst>
                <a:tab pos="457200" algn="l"/>
              </a:tabLst>
              <a:defRPr sz="1800">
                <a:latin typeface="+mn-lt"/>
                <a:ea typeface="+mn-ea"/>
                <a:cs typeface="+mn-cs"/>
                <a:sym typeface="Arial"/>
              </a:defRPr>
            </a:pPr>
            <a:r>
              <a:t>Studies on animals and cell cultures indicate that embedded asbestos:</a:t>
            </a:r>
          </a:p>
          <a:p>
            <a:pPr>
              <a:tabLst>
                <a:tab pos="457200" algn="l"/>
              </a:tabLst>
              <a:defRPr sz="700">
                <a:latin typeface="+mn-lt"/>
                <a:ea typeface="+mn-ea"/>
                <a:cs typeface="+mn-cs"/>
                <a:sym typeface="Arial"/>
              </a:defRPr>
            </a:pPr>
            <a:endParaRPr/>
          </a:p>
          <a:p>
            <a:pPr>
              <a:tabLst>
                <a:tab pos="457200" algn="l"/>
              </a:tabLst>
              <a:defRPr sz="1800">
                <a:latin typeface="+mn-lt"/>
                <a:ea typeface="+mn-ea"/>
                <a:cs typeface="+mn-cs"/>
                <a:sym typeface="Arial"/>
              </a:defRPr>
            </a:pPr>
            <a:r>
              <a:t>	</a:t>
            </a:r>
            <a:r>
              <a:rPr sz="1600"/>
              <a:t>Generates reactive oxygen and nitrogen species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That are known to damage proteins and DNA</a:t>
            </a:r>
          </a:p>
          <a:p>
            <a:pPr>
              <a:tabLst>
                <a:tab pos="457200" algn="l"/>
              </a:tabLst>
              <a:defRPr sz="1800">
                <a:latin typeface="+mn-lt"/>
                <a:ea typeface="+mn-ea"/>
                <a:cs typeface="+mn-cs"/>
                <a:sym typeface="Arial"/>
              </a:defRPr>
            </a:pPr>
            <a:endParaRPr/>
          </a:p>
          <a:p>
            <a:pPr algn="ctr">
              <a:spcBef>
                <a:spcPts val="300"/>
              </a:spcBef>
              <a:tabLst>
                <a:tab pos="457200" algn="l"/>
              </a:tabLst>
              <a:defRPr sz="1400">
                <a:latin typeface="+mn-lt"/>
                <a:ea typeface="+mn-ea"/>
                <a:cs typeface="+mn-cs"/>
                <a:sym typeface="Arial"/>
              </a:defRPr>
            </a:pPr>
            <a:r>
              <a:t>See: “Multiple Roles of Oxidants in the Pathogenesis of Asbestos-Induced Diseases” (</a:t>
            </a:r>
            <a:r>
              <a:rPr u="sng">
                <a:solidFill>
                  <a:srgbClr val="00CCFF"/>
                </a:solidFill>
                <a:uFill>
                  <a:solidFill>
                    <a:srgbClr val="00CCFF"/>
                  </a:solidFill>
                </a:uFill>
                <a:hlinkClick r:id="rId2"/>
              </a:rPr>
              <a:t>link</a:t>
            </a:r>
            <a:r>
              <a:t>)</a:t>
            </a:r>
            <a:endParaRPr sz="1800"/>
          </a:p>
          <a:p>
            <a:pPr>
              <a:tabLst>
                <a:tab pos="457200" algn="l"/>
              </a:tabLst>
              <a:defRPr sz="2400">
                <a:latin typeface="+mn-lt"/>
                <a:ea typeface="+mn-ea"/>
                <a:cs typeface="+mn-cs"/>
                <a:sym typeface="Arial"/>
              </a:defRPr>
            </a:pPr>
            <a:endParaRPr/>
          </a:p>
          <a:p>
            <a:pPr>
              <a:tabLst>
                <a:tab pos="457200" algn="l"/>
              </a:tabLst>
              <a:defRPr sz="1800">
                <a:latin typeface="+mn-lt"/>
                <a:ea typeface="+mn-ea"/>
                <a:cs typeface="+mn-cs"/>
                <a:sym typeface="Arial"/>
              </a:defRPr>
            </a:pPr>
            <a:r>
              <a:t>But remember possible “free-radical” like behavior of graphitic planes? (lecture 7)</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Electrons perpendicular to plane can pair to form resonant bonds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OR as unpaired electrons could act as oxidizing “free-radical” sites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Conceivably producing similar oxidative damage to proteins and DNA</a:t>
            </a:r>
          </a:p>
          <a:p>
            <a:pPr>
              <a:tabLst>
                <a:tab pos="457200" algn="l"/>
              </a:tabLst>
              <a:defRPr sz="1200">
                <a:latin typeface="+mn-lt"/>
                <a:ea typeface="+mn-ea"/>
                <a:cs typeface="+mn-cs"/>
                <a:sym typeface="Arial"/>
              </a:defRPr>
            </a:pPr>
            <a:endParaRPr/>
          </a:p>
          <a:p>
            <a:pPr algn="ctr">
              <a:tabLst>
                <a:tab pos="457200" algn="l"/>
              </a:tabLst>
              <a:defRPr sz="1800">
                <a:solidFill>
                  <a:srgbClr val="FFCC00"/>
                </a:solidFill>
                <a:latin typeface="+mn-lt"/>
                <a:ea typeface="+mn-ea"/>
                <a:cs typeface="+mn-cs"/>
                <a:sym typeface="Arial"/>
              </a:defRPr>
            </a:pPr>
            <a:r>
              <a:t>Any experimental confirmation?  Possibly:</a:t>
            </a:r>
          </a:p>
        </p:txBody>
      </p:sp>
      <p:pic>
        <p:nvPicPr>
          <p:cNvPr id="315" name="Picture 4" descr="Picture 4"/>
          <p:cNvPicPr>
            <a:picLocks noChangeAspect="1"/>
          </p:cNvPicPr>
          <p:nvPr/>
        </p:nvPicPr>
        <p:blipFill>
          <a:blip r:embed="rId3">
            <a:extLst/>
          </a:blip>
          <a:stretch>
            <a:fillRect/>
          </a:stretch>
        </p:blipFill>
        <p:spPr>
          <a:xfrm>
            <a:off x="6781800" y="3505200"/>
            <a:ext cx="2133600" cy="1611313"/>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18" name="Rectangle 2"/>
          <p:cNvSpPr txBox="1">
            <a:spLocks noGrp="1"/>
          </p:cNvSpPr>
          <p:nvPr>
            <p:ph type="title"/>
          </p:nvPr>
        </p:nvSpPr>
        <p:spPr>
          <a:xfrm>
            <a:off x="152400" y="76200"/>
            <a:ext cx="8839200" cy="609600"/>
          </a:xfrm>
          <a:prstGeom prst="rect">
            <a:avLst/>
          </a:prstGeom>
        </p:spPr>
        <p:txBody>
          <a:bodyPr/>
          <a:lstStyle/>
          <a:p>
            <a:r>
              <a:t>“Carbon nanotubes that look like asbestos behave like asbestos”</a:t>
            </a:r>
          </a:p>
        </p:txBody>
      </p:sp>
      <p:sp>
        <p:nvSpPr>
          <p:cNvPr id="319" name="Rectangle 3"/>
          <p:cNvSpPr txBox="1">
            <a:spLocks noGrp="1"/>
          </p:cNvSpPr>
          <p:nvPr>
            <p:ph type="body" sz="quarter" idx="1"/>
          </p:nvPr>
        </p:nvSpPr>
        <p:spPr>
          <a:xfrm>
            <a:off x="2514600" y="781050"/>
            <a:ext cx="838200" cy="381000"/>
          </a:xfrm>
          <a:prstGeom prst="rect">
            <a:avLst/>
          </a:prstGeom>
        </p:spPr>
        <p:txBody>
          <a:bodyPr/>
          <a:lstStyle>
            <a:lvl1pPr algn="ctr" defTabSz="630936">
              <a:spcBef>
                <a:spcPts val="200"/>
              </a:spcBef>
              <a:tabLst>
                <a:tab pos="304800" algn="l"/>
              </a:tabLst>
              <a:defRPr sz="966">
                <a:effectLst>
                  <a:outerShdw blurRad="26289" dist="26289" dir="2700000" rotWithShape="0">
                    <a:srgbClr val="000000"/>
                  </a:outerShdw>
                </a:effectLst>
              </a:defRPr>
            </a:lvl1pPr>
          </a:lstStyle>
          <a:p>
            <a:r>
              <a:t>TEM of Fibers</a:t>
            </a:r>
          </a:p>
        </p:txBody>
      </p:sp>
      <p:pic>
        <p:nvPicPr>
          <p:cNvPr id="320" name="Picture 5" descr="Picture 5"/>
          <p:cNvPicPr>
            <a:picLocks noChangeAspect="1"/>
          </p:cNvPicPr>
          <p:nvPr/>
        </p:nvPicPr>
        <p:blipFill>
          <a:blip r:embed="rId2">
            <a:extLst/>
          </a:blip>
          <a:stretch>
            <a:fillRect/>
          </a:stretch>
        </p:blipFill>
        <p:spPr>
          <a:xfrm>
            <a:off x="1676400" y="1314450"/>
            <a:ext cx="4038600" cy="1131888"/>
          </a:xfrm>
          <a:prstGeom prst="rect">
            <a:avLst/>
          </a:prstGeom>
          <a:ln w="12700">
            <a:miter lim="400000"/>
          </a:ln>
        </p:spPr>
      </p:pic>
      <p:pic>
        <p:nvPicPr>
          <p:cNvPr id="321" name="Picture 6" descr="Picture 6"/>
          <p:cNvPicPr>
            <a:picLocks noChangeAspect="1"/>
          </p:cNvPicPr>
          <p:nvPr/>
        </p:nvPicPr>
        <p:blipFill>
          <a:blip r:embed="rId3">
            <a:extLst/>
          </a:blip>
          <a:stretch>
            <a:fillRect/>
          </a:stretch>
        </p:blipFill>
        <p:spPr>
          <a:xfrm>
            <a:off x="1676400" y="2533650"/>
            <a:ext cx="4038600" cy="1096963"/>
          </a:xfrm>
          <a:prstGeom prst="rect">
            <a:avLst/>
          </a:prstGeom>
          <a:ln w="12700">
            <a:miter lim="400000"/>
          </a:ln>
        </p:spPr>
      </p:pic>
      <p:pic>
        <p:nvPicPr>
          <p:cNvPr id="322" name="Picture 7" descr="Picture 7"/>
          <p:cNvPicPr>
            <a:picLocks noChangeAspect="1"/>
          </p:cNvPicPr>
          <p:nvPr/>
        </p:nvPicPr>
        <p:blipFill>
          <a:blip r:embed="rId4">
            <a:extLst/>
          </a:blip>
          <a:stretch>
            <a:fillRect/>
          </a:stretch>
        </p:blipFill>
        <p:spPr>
          <a:xfrm>
            <a:off x="1676400" y="3886200"/>
            <a:ext cx="4038600" cy="1120775"/>
          </a:xfrm>
          <a:prstGeom prst="rect">
            <a:avLst/>
          </a:prstGeom>
          <a:ln w="12700">
            <a:miter lim="400000"/>
          </a:ln>
        </p:spPr>
      </p:pic>
      <p:pic>
        <p:nvPicPr>
          <p:cNvPr id="323" name="Picture 8" descr="Picture 8"/>
          <p:cNvPicPr>
            <a:picLocks noChangeAspect="1"/>
          </p:cNvPicPr>
          <p:nvPr/>
        </p:nvPicPr>
        <p:blipFill>
          <a:blip r:embed="rId5">
            <a:extLst/>
          </a:blip>
          <a:stretch>
            <a:fillRect/>
          </a:stretch>
        </p:blipFill>
        <p:spPr>
          <a:xfrm>
            <a:off x="1676400" y="5105400"/>
            <a:ext cx="4038600" cy="1112838"/>
          </a:xfrm>
          <a:prstGeom prst="rect">
            <a:avLst/>
          </a:prstGeom>
          <a:ln w="12700">
            <a:miter lim="400000"/>
          </a:ln>
        </p:spPr>
      </p:pic>
      <p:sp>
        <p:nvSpPr>
          <p:cNvPr id="324" name="Rectangle 9"/>
          <p:cNvSpPr txBox="1"/>
          <p:nvPr/>
        </p:nvSpPr>
        <p:spPr>
          <a:xfrm>
            <a:off x="3657600" y="781050"/>
            <a:ext cx="838200"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FFFFFF"/>
                </a:solidFill>
                <a:effectLst>
                  <a:outerShdw blurRad="38100" dist="38100" dir="2700000" rotWithShape="0">
                    <a:srgbClr val="000000"/>
                  </a:outerShdw>
                </a:effectLst>
              </a:defRPr>
            </a:lvl1pPr>
          </a:lstStyle>
          <a:p>
            <a:r>
              <a:t>SEM of Tissue</a:t>
            </a:r>
          </a:p>
        </p:txBody>
      </p:sp>
      <p:sp>
        <p:nvSpPr>
          <p:cNvPr id="325" name="Rectangle 10"/>
          <p:cNvSpPr txBox="1"/>
          <p:nvPr/>
        </p:nvSpPr>
        <p:spPr>
          <a:xfrm>
            <a:off x="4648200" y="762000"/>
            <a:ext cx="1066800" cy="565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tabLst>
                <a:tab pos="457200" algn="l"/>
              </a:tabLst>
              <a:defRPr sz="1400" b="0">
                <a:solidFill>
                  <a:srgbClr val="FFFFFF"/>
                </a:solidFill>
                <a:effectLst>
                  <a:outerShdw blurRad="38100" dist="38100" dir="2700000" rotWithShape="0">
                    <a:srgbClr val="000000"/>
                  </a:outerShdw>
                </a:effectLst>
              </a:defRPr>
            </a:pPr>
            <a:r>
              <a:t>SEM</a:t>
            </a:r>
          </a:p>
          <a:p>
            <a:pPr algn="ctr">
              <a:spcBef>
                <a:spcPts val="300"/>
              </a:spcBef>
              <a:tabLst>
                <a:tab pos="457200" algn="l"/>
              </a:tabLst>
              <a:defRPr sz="1400" b="0">
                <a:solidFill>
                  <a:srgbClr val="FFFFFF"/>
                </a:solidFill>
                <a:effectLst>
                  <a:outerShdw blurRad="38100" dist="38100" dir="2700000" rotWithShape="0">
                    <a:srgbClr val="000000"/>
                  </a:outerShdw>
                </a:effectLst>
              </a:defRPr>
            </a:pPr>
            <a:r>
              <a:t> X-section</a:t>
            </a:r>
          </a:p>
        </p:txBody>
      </p:sp>
      <p:sp>
        <p:nvSpPr>
          <p:cNvPr id="326" name="Rectangle 11"/>
          <p:cNvSpPr txBox="1"/>
          <p:nvPr/>
        </p:nvSpPr>
        <p:spPr>
          <a:xfrm>
            <a:off x="304800" y="1619250"/>
            <a:ext cx="1219200"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FFFFFF"/>
                </a:solidFill>
                <a:effectLst>
                  <a:outerShdw blurRad="38100" dist="38100" dir="2700000" rotWithShape="0">
                    <a:srgbClr val="000000"/>
                  </a:outerShdw>
                </a:effectLst>
              </a:defRPr>
            </a:lvl1pPr>
          </a:lstStyle>
          <a:p>
            <a:r>
              <a:t>Tangled Asbestos</a:t>
            </a:r>
          </a:p>
        </p:txBody>
      </p:sp>
      <p:sp>
        <p:nvSpPr>
          <p:cNvPr id="327" name="Rectangle 12"/>
          <p:cNvSpPr txBox="1"/>
          <p:nvPr/>
        </p:nvSpPr>
        <p:spPr>
          <a:xfrm>
            <a:off x="304800" y="2762250"/>
            <a:ext cx="1219200"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FFFFFF"/>
                </a:solidFill>
                <a:effectLst>
                  <a:outerShdw blurRad="38100" dist="38100" dir="2700000" rotWithShape="0">
                    <a:srgbClr val="000000"/>
                  </a:outerShdw>
                </a:effectLst>
              </a:defRPr>
            </a:lvl1pPr>
          </a:lstStyle>
          <a:p>
            <a:r>
              <a:t>Straight Asbestos</a:t>
            </a:r>
          </a:p>
        </p:txBody>
      </p:sp>
      <p:sp>
        <p:nvSpPr>
          <p:cNvPr id="328" name="Rectangle 13"/>
          <p:cNvSpPr txBox="1"/>
          <p:nvPr/>
        </p:nvSpPr>
        <p:spPr>
          <a:xfrm>
            <a:off x="304800" y="4191000"/>
            <a:ext cx="1219200"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FFFFFF"/>
                </a:solidFill>
                <a:effectLst>
                  <a:outerShdw blurRad="38100" dist="38100" dir="2700000" rotWithShape="0">
                    <a:srgbClr val="000000"/>
                  </a:outerShdw>
                </a:effectLst>
              </a:defRPr>
            </a:lvl1pPr>
          </a:lstStyle>
          <a:p>
            <a:r>
              <a:t>Tangled Nanotube</a:t>
            </a:r>
          </a:p>
        </p:txBody>
      </p:sp>
      <p:sp>
        <p:nvSpPr>
          <p:cNvPr id="329" name="Rectangle 14"/>
          <p:cNvSpPr txBox="1"/>
          <p:nvPr/>
        </p:nvSpPr>
        <p:spPr>
          <a:xfrm>
            <a:off x="304800" y="5334000"/>
            <a:ext cx="1219200"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400" b="0">
                <a:solidFill>
                  <a:srgbClr val="FFFFFF"/>
                </a:solidFill>
                <a:effectLst>
                  <a:outerShdw blurRad="38100" dist="38100" dir="2700000" rotWithShape="0">
                    <a:srgbClr val="000000"/>
                  </a:outerShdw>
                </a:effectLst>
              </a:defRPr>
            </a:lvl1pPr>
          </a:lstStyle>
          <a:p>
            <a:r>
              <a:t>Straight Nanotube</a:t>
            </a:r>
          </a:p>
        </p:txBody>
      </p:sp>
      <p:sp>
        <p:nvSpPr>
          <p:cNvPr id="330" name="Rectangle 15"/>
          <p:cNvSpPr txBox="1"/>
          <p:nvPr/>
        </p:nvSpPr>
        <p:spPr>
          <a:xfrm>
            <a:off x="6096000" y="2743200"/>
            <a:ext cx="2895600" cy="2714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“Carbon nanotubes introduced into the abdominal cavity of mice show asbestos like pathogenicity in a pilot study”</a:t>
            </a:r>
          </a:p>
          <a:p>
            <a:pPr algn="ctr">
              <a:spcBef>
                <a:spcPts val="4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C.A. Poland et al., Nature Nanotechnology (2008) (</a:t>
            </a:r>
            <a:r>
              <a:rPr u="sng">
                <a:solidFill>
                  <a:srgbClr val="00CCFF"/>
                </a:solidFill>
                <a:uFill>
                  <a:solidFill>
                    <a:srgbClr val="00CCFF"/>
                  </a:solidFill>
                </a:uFill>
                <a:hlinkClick r:id="rId6"/>
              </a:rPr>
              <a:t>link</a:t>
            </a:r>
            <a:r>
              <a:t>)</a:t>
            </a:r>
            <a:endParaRPr sz="1600"/>
          </a:p>
          <a:p>
            <a:pPr>
              <a:spcBef>
                <a:spcPts val="4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33" name="Rectangle 2"/>
          <p:cNvSpPr txBox="1">
            <a:spLocks noGrp="1"/>
          </p:cNvSpPr>
          <p:nvPr>
            <p:ph type="title"/>
          </p:nvPr>
        </p:nvSpPr>
        <p:spPr>
          <a:xfrm>
            <a:off x="152400" y="63500"/>
            <a:ext cx="8839200" cy="762000"/>
          </a:xfrm>
          <a:prstGeom prst="rect">
            <a:avLst/>
          </a:prstGeom>
        </p:spPr>
        <p:txBody>
          <a:bodyPr/>
          <a:lstStyle/>
          <a:p>
            <a:pPr>
              <a:defRPr sz="2000"/>
            </a:pPr>
            <a:r>
              <a:t>But why are only </a:t>
            </a:r>
            <a:r>
              <a:rPr b="1" i="0">
                <a:latin typeface="Tahoma"/>
                <a:ea typeface="Tahoma"/>
                <a:cs typeface="Tahoma"/>
                <a:sym typeface="Tahoma"/>
              </a:rPr>
              <a:t>certain</a:t>
            </a:r>
            <a:r>
              <a:t> cells sensitive to </a:t>
            </a:r>
            <a:r>
              <a:rPr b="1" i="0">
                <a:latin typeface="Tahoma"/>
                <a:ea typeface="Tahoma"/>
                <a:cs typeface="Tahoma"/>
                <a:sym typeface="Tahoma"/>
              </a:rPr>
              <a:t>certain</a:t>
            </a:r>
            <a:r>
              <a:t> nanofibers?</a:t>
            </a:r>
          </a:p>
        </p:txBody>
      </p:sp>
      <p:pic>
        <p:nvPicPr>
          <p:cNvPr id="334" name="Picture 7" descr="Picture 7"/>
          <p:cNvPicPr>
            <a:picLocks noChangeAspect="1"/>
          </p:cNvPicPr>
          <p:nvPr/>
        </p:nvPicPr>
        <p:blipFill>
          <a:blip r:embed="rId2">
            <a:extLst/>
          </a:blip>
          <a:stretch>
            <a:fillRect/>
          </a:stretch>
        </p:blipFill>
        <p:spPr>
          <a:xfrm>
            <a:off x="1752600" y="1524000"/>
            <a:ext cx="6046788" cy="4038600"/>
          </a:xfrm>
          <a:prstGeom prst="rect">
            <a:avLst/>
          </a:prstGeom>
          <a:ln w="12700">
            <a:miter lim="400000"/>
          </a:ln>
        </p:spPr>
      </p:pic>
      <p:sp>
        <p:nvSpPr>
          <p:cNvPr id="335" name="Rectangle 4"/>
          <p:cNvSpPr txBox="1"/>
          <p:nvPr/>
        </p:nvSpPr>
        <p:spPr>
          <a:xfrm>
            <a:off x="1371600" y="5563013"/>
            <a:ext cx="6781800" cy="565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spAutoFit/>
          </a:bodyPr>
          <a:lstStyle/>
          <a:p>
            <a:pPr algn="ctr">
              <a:spcBef>
                <a:spcPts val="300"/>
              </a:spcBef>
              <a:defRPr sz="1400" b="0">
                <a:solidFill>
                  <a:srgbClr val="FFFFFF"/>
                </a:solidFill>
                <a:effectLst>
                  <a:outerShdw blurRad="38100" dist="38100" dir="2700000" rotWithShape="0">
                    <a:srgbClr val="000000"/>
                  </a:outerShdw>
                </a:effectLst>
              </a:defRPr>
            </a:pPr>
            <a:r>
              <a:t>From Harvard University's "The Inner Life of the Cell" animation</a:t>
            </a:r>
          </a:p>
          <a:p>
            <a:pPr algn="ctr">
              <a:spcBef>
                <a:spcPts val="300"/>
              </a:spcBef>
              <a:defRPr sz="1400" b="0">
                <a:solidFill>
                  <a:srgbClr val="FFFFFF"/>
                </a:solidFill>
                <a:effectLst>
                  <a:outerShdw blurRad="38100" dist="38100" dir="2700000" rotWithShape="0">
                    <a:srgbClr val="000000"/>
                  </a:outerShdw>
                </a:effectLst>
              </a:defRPr>
            </a:pPr>
            <a:r>
              <a:t> (as shown in last lecture)</a:t>
            </a:r>
          </a:p>
        </p:txBody>
      </p:sp>
      <p:sp>
        <p:nvSpPr>
          <p:cNvPr id="336" name="Rectangle 3"/>
          <p:cNvSpPr txBox="1"/>
          <p:nvPr/>
        </p:nvSpPr>
        <p:spPr>
          <a:xfrm>
            <a:off x="304800" y="990600"/>
            <a:ext cx="86868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lvl1pPr>
          </a:lstStyle>
          <a:p>
            <a:r>
              <a:t>Remember those strange spheres being hauled around the interior of cells?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39" name="Rectangle 2"/>
          <p:cNvSpPr txBox="1">
            <a:spLocks noGrp="1"/>
          </p:cNvSpPr>
          <p:nvPr>
            <p:ph type="title"/>
          </p:nvPr>
        </p:nvSpPr>
        <p:spPr>
          <a:xfrm>
            <a:off x="152400" y="76200"/>
            <a:ext cx="8839200" cy="609600"/>
          </a:xfrm>
          <a:prstGeom prst="rect">
            <a:avLst/>
          </a:prstGeom>
        </p:spPr>
        <p:txBody>
          <a:bodyPr/>
          <a:lstStyle/>
          <a:p>
            <a:r>
              <a:t>They are the cell's internal cargo containers:</a:t>
            </a:r>
          </a:p>
        </p:txBody>
      </p:sp>
      <p:sp>
        <p:nvSpPr>
          <p:cNvPr id="340" name="Rectangle 3"/>
          <p:cNvSpPr txBox="1">
            <a:spLocks noGrp="1"/>
          </p:cNvSpPr>
          <p:nvPr>
            <p:ph type="body" sz="half" idx="1"/>
          </p:nvPr>
        </p:nvSpPr>
        <p:spPr>
          <a:xfrm>
            <a:off x="3429000" y="1066800"/>
            <a:ext cx="5486400" cy="3429000"/>
          </a:xfrm>
          <a:prstGeom prst="rect">
            <a:avLst/>
          </a:prstGeom>
        </p:spPr>
        <p:txBody>
          <a:bodyPr/>
          <a:lstStyle/>
          <a:p>
            <a:pPr algn="ctr">
              <a:tabLst>
                <a:tab pos="457200" algn="l"/>
              </a:tabLst>
              <a:defRPr sz="1800" b="1">
                <a:latin typeface="+mn-lt"/>
                <a:ea typeface="+mn-ea"/>
                <a:cs typeface="+mn-cs"/>
                <a:sym typeface="Arial"/>
              </a:defRPr>
            </a:pPr>
            <a:r>
              <a:t>Liposomes:  </a:t>
            </a:r>
          </a:p>
          <a:p>
            <a:pPr algn="ctr">
              <a:tabLst>
                <a:tab pos="457200" algn="l"/>
              </a:tabLst>
              <a:defRPr sz="1100">
                <a:latin typeface="+mn-lt"/>
                <a:ea typeface="+mn-ea"/>
                <a:cs typeface="+mn-cs"/>
                <a:sym typeface="Arial"/>
              </a:defRPr>
            </a:pPr>
            <a:endParaRPr/>
          </a:p>
          <a:p>
            <a:pPr algn="ctr">
              <a:tabLst>
                <a:tab pos="457200" algn="l"/>
              </a:tabLst>
              <a:defRPr sz="1800">
                <a:latin typeface="+mn-lt"/>
                <a:ea typeface="+mn-ea"/>
                <a:cs typeface="+mn-cs"/>
                <a:sym typeface="Arial"/>
              </a:defRPr>
            </a:pPr>
            <a:r>
              <a:t>Hydrophillic outer and inner surfaces </a:t>
            </a:r>
          </a:p>
          <a:p>
            <a:pPr algn="ctr">
              <a:tabLst>
                <a:tab pos="457200" algn="l"/>
              </a:tabLst>
              <a:defRPr sz="1800">
                <a:latin typeface="+mn-lt"/>
                <a:ea typeface="+mn-ea"/>
                <a:cs typeface="+mn-cs"/>
                <a:sym typeface="Arial"/>
              </a:defRPr>
            </a:pPr>
            <a:r>
              <a:t>=&gt; carry polar molecules</a:t>
            </a:r>
          </a:p>
          <a:p>
            <a:pPr algn="ctr">
              <a:tabLst>
                <a:tab pos="457200" algn="l"/>
              </a:tabLst>
              <a:defRPr sz="1800">
                <a:latin typeface="+mn-lt"/>
                <a:ea typeface="+mn-ea"/>
                <a:cs typeface="+mn-cs"/>
                <a:sym typeface="Arial"/>
              </a:defRPr>
            </a:pPr>
            <a:endParaRPr/>
          </a:p>
          <a:p>
            <a:pPr algn="ctr">
              <a:tabLst>
                <a:tab pos="457200" algn="l"/>
              </a:tabLst>
              <a:defRPr sz="1800" b="1">
                <a:latin typeface="+mn-lt"/>
                <a:ea typeface="+mn-ea"/>
                <a:cs typeface="+mn-cs"/>
                <a:sym typeface="Arial"/>
              </a:defRPr>
            </a:pPr>
            <a:r>
              <a:t>Micelles: </a:t>
            </a:r>
          </a:p>
          <a:p>
            <a:pPr algn="ctr">
              <a:tabLst>
                <a:tab pos="457200" algn="l"/>
              </a:tabLst>
              <a:defRPr sz="1100">
                <a:latin typeface="+mn-lt"/>
                <a:ea typeface="+mn-ea"/>
                <a:cs typeface="+mn-cs"/>
                <a:sym typeface="Arial"/>
              </a:defRPr>
            </a:pPr>
            <a:endParaRPr/>
          </a:p>
          <a:p>
            <a:pPr algn="ctr">
              <a:tabLst>
                <a:tab pos="457200" algn="l"/>
              </a:tabLst>
              <a:defRPr sz="1800">
                <a:latin typeface="+mn-lt"/>
                <a:ea typeface="+mn-ea"/>
                <a:cs typeface="+mn-cs"/>
                <a:sym typeface="Arial"/>
              </a:defRPr>
            </a:pPr>
            <a:r>
              <a:t>Hydrophillic outer / hydrophobic inner surface </a:t>
            </a:r>
          </a:p>
          <a:p>
            <a:pPr algn="ctr">
              <a:tabLst>
                <a:tab pos="457200" algn="l"/>
              </a:tabLst>
              <a:defRPr sz="1800">
                <a:latin typeface="+mn-lt"/>
                <a:ea typeface="+mn-ea"/>
                <a:cs typeface="+mn-cs"/>
                <a:sym typeface="Arial"/>
              </a:defRPr>
            </a:pPr>
            <a:r>
              <a:t>=&gt; carry non-polar substances</a:t>
            </a:r>
          </a:p>
        </p:txBody>
      </p:sp>
      <p:pic>
        <p:nvPicPr>
          <p:cNvPr id="341" name="Picture 6" descr="Picture 6"/>
          <p:cNvPicPr>
            <a:picLocks noChangeAspect="1"/>
          </p:cNvPicPr>
          <p:nvPr/>
        </p:nvPicPr>
        <p:blipFill>
          <a:blip r:embed="rId2">
            <a:extLst/>
          </a:blip>
          <a:stretch>
            <a:fillRect/>
          </a:stretch>
        </p:blipFill>
        <p:spPr>
          <a:xfrm>
            <a:off x="533400" y="1066800"/>
            <a:ext cx="2819400" cy="3467100"/>
          </a:xfrm>
          <a:prstGeom prst="rect">
            <a:avLst/>
          </a:prstGeom>
          <a:ln w="12700">
            <a:miter lim="400000"/>
          </a:ln>
        </p:spPr>
      </p:pic>
      <p:sp>
        <p:nvSpPr>
          <p:cNvPr id="342" name="Rectangle 4"/>
          <p:cNvSpPr txBox="1"/>
          <p:nvPr/>
        </p:nvSpPr>
        <p:spPr>
          <a:xfrm>
            <a:off x="510544" y="762317"/>
            <a:ext cx="2790501"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lvl1pPr algn="ctr">
              <a:spcBef>
                <a:spcPts val="300"/>
              </a:spcBef>
              <a:defRPr sz="1400" b="0">
                <a:solidFill>
                  <a:srgbClr val="FFFFFF"/>
                </a:solidFill>
                <a:effectLst>
                  <a:outerShdw blurRad="38100" dist="38100" dir="2700000" rotWithShape="0">
                    <a:srgbClr val="000000"/>
                  </a:outerShdw>
                </a:effectLst>
              </a:defRPr>
            </a:lvl1pPr>
          </a:lstStyle>
          <a:p>
            <a:r>
              <a:t>From Wikipedia on "Lipid Bilayers"</a:t>
            </a:r>
          </a:p>
        </p:txBody>
      </p:sp>
      <p:sp>
        <p:nvSpPr>
          <p:cNvPr id="343" name="Rectangle 3"/>
          <p:cNvSpPr txBox="1"/>
          <p:nvPr/>
        </p:nvSpPr>
        <p:spPr>
          <a:xfrm>
            <a:off x="228600" y="4724400"/>
            <a:ext cx="8686800" cy="1582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Can be formed when cell wants to haul in from outside a thing that is either too big or too polar to pass through the cell's membrane</a:t>
            </a: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Cell identifies these wanted "things" via chemical </a:t>
            </a:r>
            <a:r>
              <a:rPr b="1">
                <a:solidFill>
                  <a:srgbClr val="FFCC00"/>
                </a:solidFill>
              </a:rPr>
              <a:t>receptors</a:t>
            </a:r>
            <a:r>
              <a:t> on its exterior</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5" name="Picture 9" descr="Picture 9"/>
          <p:cNvPicPr>
            <a:picLocks noChangeAspect="1"/>
          </p:cNvPicPr>
          <p:nvPr/>
        </p:nvPicPr>
        <p:blipFill>
          <a:blip r:embed="rId2">
            <a:extLst/>
          </a:blip>
          <a:stretch>
            <a:fillRect/>
          </a:stretch>
        </p:blipFill>
        <p:spPr>
          <a:xfrm>
            <a:off x="1524000" y="762000"/>
            <a:ext cx="6096000" cy="2327649"/>
          </a:xfrm>
          <a:prstGeom prst="rect">
            <a:avLst/>
          </a:prstGeom>
          <a:ln w="12700">
            <a:miter lim="400000"/>
          </a:ln>
        </p:spPr>
      </p:pic>
      <p:sp>
        <p:nvSpPr>
          <p:cNvPr id="346" name="Rectangle 2"/>
          <p:cNvSpPr txBox="1">
            <a:spLocks noGrp="1"/>
          </p:cNvSpPr>
          <p:nvPr>
            <p:ph type="title"/>
          </p:nvPr>
        </p:nvSpPr>
        <p:spPr>
          <a:xfrm>
            <a:off x="152400" y="76200"/>
            <a:ext cx="8839200" cy="609600"/>
          </a:xfrm>
          <a:prstGeom prst="rect">
            <a:avLst/>
          </a:prstGeom>
        </p:spPr>
        <p:txBody>
          <a:bodyPr/>
          <a:lstStyle/>
          <a:p>
            <a:r>
              <a:t>Process is called "endocytosis" – looks like this:</a:t>
            </a:r>
          </a:p>
        </p:txBody>
      </p:sp>
      <p:sp>
        <p:nvSpPr>
          <p:cNvPr id="347" name="Rectangle 4"/>
          <p:cNvSpPr txBox="1"/>
          <p:nvPr/>
        </p:nvSpPr>
        <p:spPr>
          <a:xfrm>
            <a:off x="1533355" y="2795376"/>
            <a:ext cx="3693912"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nchor="ctr">
            <a:spAutoFit/>
          </a:bodyPr>
          <a:lstStyle>
            <a:lvl1pPr algn="ctr">
              <a:spcBef>
                <a:spcPts val="300"/>
              </a:spcBef>
              <a:defRPr sz="1400" b="0">
                <a:solidFill>
                  <a:srgbClr val="162A40"/>
                </a:solidFill>
                <a:effectLst>
                  <a:outerShdw blurRad="38100" dist="38100" dir="2700000" rotWithShape="0">
                    <a:srgbClr val="000000"/>
                  </a:outerShdw>
                </a:effectLst>
              </a:defRPr>
            </a:lvl1pPr>
          </a:lstStyle>
          <a:p>
            <a:r>
              <a:t>Fig 13.48 – "World of the Cell" – Alberts et al.</a:t>
            </a:r>
          </a:p>
        </p:txBody>
      </p:sp>
      <p:sp>
        <p:nvSpPr>
          <p:cNvPr id="348" name="Rectangle 3"/>
          <p:cNvSpPr txBox="1"/>
          <p:nvPr/>
        </p:nvSpPr>
        <p:spPr>
          <a:xfrm>
            <a:off x="76200" y="3124200"/>
            <a:ext cx="8915400" cy="31009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Exocytosis =&gt;			&lt;= Endocytosis</a:t>
            </a:r>
          </a:p>
          <a:p>
            <a:pPr algn="ct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400"/>
              </a:spcBef>
              <a:tabLst>
                <a:tab pos="457200" algn="l"/>
              </a:tabLst>
              <a:defRPr>
                <a:solidFill>
                  <a:srgbClr val="FFCC00"/>
                </a:solidFill>
                <a:effectLst>
                  <a:outerShdw blurRad="38100" dist="38100" dir="2700000" rotWithShape="0">
                    <a:srgbClr val="000000"/>
                  </a:outerShdw>
                </a:effectLst>
                <a:latin typeface="+mn-lt"/>
                <a:ea typeface="+mn-ea"/>
                <a:cs typeface="+mn-cs"/>
                <a:sym typeface="Arial"/>
              </a:defRPr>
            </a:pPr>
            <a:r>
              <a:t>RELEVANCE?  </a:t>
            </a:r>
            <a:endParaRPr>
              <a:solidFill>
                <a:srgbClr val="FFFFFF"/>
              </a:solidFill>
            </a:endParaRPr>
          </a:p>
          <a:p>
            <a:pPr>
              <a:spcBef>
                <a:spcPts val="400"/>
              </a:spcBef>
              <a:tabLst>
                <a:tab pos="457200" algn="l"/>
              </a:tabLst>
              <a:defRPr sz="12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Negative surface of ASBESTOS binds to serum protein vitronectin that, in turn, binds to receptors on surface of mesothelial and lung epithelial cells</a:t>
            </a: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r>
              <a:t>And CARBON NANOTUBES are thought to bind directly to lectin cellular receptors</a:t>
            </a:r>
          </a:p>
          <a:p>
            <a:pPr>
              <a:spcBef>
                <a:spcPts val="400"/>
              </a:spcBef>
              <a:tabLst>
                <a:tab pos="4572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Lst>
              <a:defRPr b="0">
                <a:solidFill>
                  <a:srgbClr val="FFCC00"/>
                </a:solidFill>
                <a:effectLst>
                  <a:outerShdw blurRad="38100" dist="38100" dir="2700000" rotWithShape="0">
                    <a:srgbClr val="000000"/>
                  </a:outerShdw>
                </a:effectLst>
                <a:latin typeface="+mn-lt"/>
                <a:ea typeface="+mn-ea"/>
                <a:cs typeface="+mn-cs"/>
                <a:sym typeface="Arial"/>
              </a:defRPr>
            </a:pPr>
            <a:r>
              <a:t>Initiating endocytosis – Despite fact that cell is too small to "swallow" a nanotube!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51" name="Rectangle 2"/>
          <p:cNvSpPr txBox="1">
            <a:spLocks noGrp="1"/>
          </p:cNvSpPr>
          <p:nvPr>
            <p:ph type="title"/>
          </p:nvPr>
        </p:nvSpPr>
        <p:spPr>
          <a:xfrm>
            <a:off x="152400" y="76200"/>
            <a:ext cx="8839200" cy="609600"/>
          </a:xfrm>
          <a:prstGeom prst="rect">
            <a:avLst/>
          </a:prstGeom>
        </p:spPr>
        <p:txBody>
          <a:bodyPr/>
          <a:lstStyle/>
          <a:p>
            <a:r>
              <a:t>Computer simulation of resulting cellular indigestion:</a:t>
            </a:r>
          </a:p>
        </p:txBody>
      </p:sp>
      <p:sp>
        <p:nvSpPr>
          <p:cNvPr id="352" name="Rectangle 3"/>
          <p:cNvSpPr txBox="1">
            <a:spLocks noGrp="1"/>
          </p:cNvSpPr>
          <p:nvPr>
            <p:ph type="body" sz="half" idx="1"/>
          </p:nvPr>
        </p:nvSpPr>
        <p:spPr>
          <a:xfrm>
            <a:off x="0" y="3886200"/>
            <a:ext cx="9144000" cy="2514600"/>
          </a:xfrm>
          <a:prstGeom prst="rect">
            <a:avLst/>
          </a:prstGeom>
        </p:spPr>
        <p:txBody>
          <a:bodyPr/>
          <a:lstStyle/>
          <a:p>
            <a:pPr>
              <a:tabLst>
                <a:tab pos="457200" algn="l"/>
              </a:tabLst>
              <a:defRPr sz="1800">
                <a:latin typeface="+mn-lt"/>
                <a:ea typeface="+mn-ea"/>
                <a:cs typeface="+mn-cs"/>
                <a:sym typeface="Arial"/>
              </a:defRPr>
            </a:pPr>
            <a:r>
              <a:t>“It's as if we would eat a lollipop that's longer than us - it would get stuck.” </a:t>
            </a:r>
          </a:p>
          <a:p>
            <a:pPr>
              <a:tabLst>
                <a:tab pos="457200" algn="l"/>
              </a:tabLst>
              <a:defRPr sz="1100">
                <a:latin typeface="+mn-lt"/>
                <a:ea typeface="+mn-ea"/>
                <a:cs typeface="+mn-cs"/>
                <a:sym typeface="Arial"/>
              </a:defRPr>
            </a:pPr>
            <a:endParaRPr/>
          </a:p>
          <a:p>
            <a:pPr algn="ctr">
              <a:spcBef>
                <a:spcPts val="300"/>
              </a:spcBef>
              <a:tabLst>
                <a:tab pos="457200" algn="l"/>
              </a:tabLst>
              <a:defRPr sz="1400">
                <a:latin typeface="+mn-lt"/>
                <a:ea typeface="+mn-ea"/>
                <a:cs typeface="+mn-cs"/>
                <a:sym typeface="Arial"/>
              </a:defRPr>
            </a:pPr>
            <a:r>
              <a:t>	Huanjian Gao, Professor of Engineering, Brown University, discussing his paper</a:t>
            </a:r>
          </a:p>
          <a:p>
            <a:pPr algn="ctr">
              <a:spcBef>
                <a:spcPts val="300"/>
              </a:spcBef>
              <a:tabLst>
                <a:tab pos="457200" algn="l"/>
              </a:tabLst>
              <a:defRPr sz="1400">
                <a:latin typeface="+mn-lt"/>
                <a:ea typeface="+mn-ea"/>
                <a:cs typeface="+mn-cs"/>
                <a:sym typeface="Arial"/>
              </a:defRPr>
            </a:pPr>
            <a:r>
              <a:t>	"Entry of one-dimensional nanomaterials occurs by tip recognition and rotation" </a:t>
            </a:r>
          </a:p>
          <a:p>
            <a:pPr algn="ctr">
              <a:spcBef>
                <a:spcPts val="300"/>
              </a:spcBef>
              <a:tabLst>
                <a:tab pos="457200" algn="l"/>
              </a:tabLst>
              <a:defRPr sz="1400">
                <a:latin typeface="+mn-lt"/>
                <a:ea typeface="+mn-ea"/>
                <a:cs typeface="+mn-cs"/>
                <a:sym typeface="Arial"/>
              </a:defRPr>
            </a:pPr>
            <a:r>
              <a:t>	Nature Nanotechnology, September 2011</a:t>
            </a:r>
          </a:p>
          <a:p>
            <a:pPr algn="ctr">
              <a:tabLst>
                <a:tab pos="457200" algn="l"/>
              </a:tabLst>
              <a:defRPr sz="1800">
                <a:latin typeface="+mn-lt"/>
                <a:ea typeface="+mn-ea"/>
                <a:cs typeface="+mn-cs"/>
                <a:sym typeface="Arial"/>
              </a:defRPr>
            </a:pPr>
            <a:endParaRPr/>
          </a:p>
          <a:p>
            <a:pPr algn="ctr">
              <a:tabLst>
                <a:tab pos="457200" algn="l"/>
              </a:tabLst>
              <a:defRPr sz="1800" b="1">
                <a:solidFill>
                  <a:srgbClr val="FFCC00"/>
                </a:solidFill>
                <a:latin typeface="+mn-lt"/>
                <a:ea typeface="+mn-ea"/>
                <a:cs typeface="+mn-cs"/>
                <a:sym typeface="Arial"/>
              </a:defRPr>
            </a:pPr>
            <a:r>
              <a:t>=&gt; Sustained oxidative stress =&gt; Inflammation =&gt; Mutations =&gt;Cancer</a:t>
            </a:r>
          </a:p>
        </p:txBody>
      </p:sp>
      <p:pic>
        <p:nvPicPr>
          <p:cNvPr id="353" name="Picture 5" descr="Picture 5"/>
          <p:cNvPicPr>
            <a:picLocks noChangeAspect="1"/>
          </p:cNvPicPr>
          <p:nvPr/>
        </p:nvPicPr>
        <p:blipFill>
          <a:blip r:embed="rId2">
            <a:extLst/>
          </a:blip>
          <a:stretch>
            <a:fillRect/>
          </a:stretch>
        </p:blipFill>
        <p:spPr>
          <a:xfrm>
            <a:off x="2667000" y="762000"/>
            <a:ext cx="3886200" cy="291465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27" name="Rectangle 2"/>
          <p:cNvSpPr txBox="1">
            <a:spLocks noGrp="1"/>
          </p:cNvSpPr>
          <p:nvPr>
            <p:ph type="title"/>
          </p:nvPr>
        </p:nvSpPr>
        <p:spPr>
          <a:xfrm>
            <a:off x="304800" y="76200"/>
            <a:ext cx="8534400" cy="685800"/>
          </a:xfrm>
          <a:prstGeom prst="rect">
            <a:avLst/>
          </a:prstGeom>
        </p:spPr>
        <p:txBody>
          <a:bodyPr/>
          <a:lstStyle/>
          <a:p>
            <a:r>
              <a:t>Of course, it's never quite that simple:</a:t>
            </a:r>
          </a:p>
        </p:txBody>
      </p:sp>
      <p:sp>
        <p:nvSpPr>
          <p:cNvPr id="128" name="Rectangle 3"/>
          <p:cNvSpPr txBox="1">
            <a:spLocks noGrp="1"/>
          </p:cNvSpPr>
          <p:nvPr>
            <p:ph type="body" idx="1"/>
          </p:nvPr>
        </p:nvSpPr>
        <p:spPr>
          <a:xfrm>
            <a:off x="152400" y="838200"/>
            <a:ext cx="8763000" cy="5334000"/>
          </a:xfrm>
          <a:prstGeom prst="rect">
            <a:avLst/>
          </a:prstGeom>
        </p:spPr>
        <p:txBody>
          <a:bodyPr/>
          <a:lstStyle/>
          <a:p>
            <a:pPr>
              <a:tabLst>
                <a:tab pos="457200" algn="l"/>
              </a:tabLst>
              <a:defRPr sz="1800">
                <a:latin typeface="+mn-lt"/>
                <a:ea typeface="+mn-ea"/>
                <a:cs typeface="+mn-cs"/>
                <a:sym typeface="Arial"/>
              </a:defRPr>
            </a:pPr>
            <a:r>
              <a:t>First, the body has mechanisms for encapsulating and eliminating foreign bodies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many of these kick in only if object is &gt; ~1/3 um</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Likely targeting bacterial invaders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NANO particles (NPs) ARE much smaller</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UNLESS they clump together!</a:t>
            </a:r>
          </a:p>
          <a:p>
            <a:pPr>
              <a:tabLst>
                <a:tab pos="457200" algn="l"/>
              </a:tabLst>
              <a:defRPr>
                <a:latin typeface="+mn-lt"/>
                <a:ea typeface="+mn-ea"/>
                <a:cs typeface="+mn-cs"/>
                <a:sym typeface="Arial"/>
              </a:defRPr>
            </a:pPr>
            <a:endParaRPr/>
          </a:p>
          <a:p>
            <a:pPr>
              <a:tabLst>
                <a:tab pos="457200" algn="l"/>
              </a:tabLst>
              <a:defRPr sz="1800">
                <a:solidFill>
                  <a:srgbClr val="FFCC00"/>
                </a:solidFill>
                <a:latin typeface="+mn-lt"/>
                <a:ea typeface="+mn-ea"/>
                <a:cs typeface="+mn-cs"/>
                <a:sym typeface="Arial"/>
              </a:defRPr>
            </a:pPr>
            <a:r>
              <a:t>To prevent clumping, NPs must be hydrophillic</a:t>
            </a:r>
            <a:endParaRPr sz="1600"/>
          </a:p>
          <a:p>
            <a:pPr>
              <a:tabLst>
                <a:tab pos="457200" algn="l"/>
              </a:tabLst>
              <a:defRPr>
                <a:latin typeface="+mn-lt"/>
                <a:ea typeface="+mn-ea"/>
                <a:cs typeface="+mn-cs"/>
                <a:sym typeface="Arial"/>
              </a:defRPr>
            </a:pPr>
            <a:endParaRPr sz="1600">
              <a:solidFill>
                <a:srgbClr val="FFCC00"/>
              </a:solidFill>
            </a:endParaRPr>
          </a:p>
          <a:p>
            <a:pPr>
              <a:tabLst>
                <a:tab pos="457200" algn="l"/>
              </a:tabLst>
              <a:defRPr sz="1800">
                <a:latin typeface="+mn-lt"/>
                <a:ea typeface="+mn-ea"/>
                <a:cs typeface="+mn-cs"/>
                <a:sym typeface="Arial"/>
              </a:defRPr>
            </a:pPr>
            <a:r>
              <a:t>Common trick is to add polarized surface layers or molecules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Such as poly-ethylene glycol (“PEG”)</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Which, for non-reactive gold, is attached via S-H (“thiol”) groups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Then similarly attach the chemotherapy toxin:  Tumor necrosis factor (TNF)</a:t>
            </a:r>
          </a:p>
        </p:txBody>
      </p:sp>
      <p:pic>
        <p:nvPicPr>
          <p:cNvPr id="129" name="Picture 4" descr="Picture 4"/>
          <p:cNvPicPr>
            <a:picLocks noChangeAspect="1"/>
          </p:cNvPicPr>
          <p:nvPr/>
        </p:nvPicPr>
        <p:blipFill>
          <a:blip r:embed="rId2">
            <a:extLst/>
          </a:blip>
          <a:stretch>
            <a:fillRect/>
          </a:stretch>
        </p:blipFill>
        <p:spPr>
          <a:xfrm>
            <a:off x="5791200" y="1447800"/>
            <a:ext cx="3048000" cy="1882775"/>
          </a:xfrm>
          <a:prstGeom prst="rect">
            <a:avLst/>
          </a:prstGeom>
          <a:ln w="12700">
            <a:miter lim="400000"/>
          </a:ln>
        </p:spPr>
      </p:pic>
      <p:sp>
        <p:nvSpPr>
          <p:cNvPr id="130" name="Rectangle 5"/>
          <p:cNvSpPr txBox="1"/>
          <p:nvPr/>
        </p:nvSpPr>
        <p:spPr>
          <a:xfrm>
            <a:off x="5410200" y="3352800"/>
            <a:ext cx="3581400" cy="447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200"/>
              </a:spcBef>
              <a:tabLst>
                <a:tab pos="457200" algn="l"/>
              </a:tabLst>
              <a:defRPr sz="1200" b="0">
                <a:solidFill>
                  <a:srgbClr val="FFFFFF"/>
                </a:solidFill>
                <a:effectLst>
                  <a:outerShdw blurRad="38100" dist="38100" dir="2700000" rotWithShape="0">
                    <a:srgbClr val="000000"/>
                  </a:outerShdw>
                </a:effectLst>
              </a:defRPr>
            </a:pPr>
            <a:r>
              <a:t>See: Chen et al. “Gold Nanoparticles from Nanomedicine to Nanosensing (</a:t>
            </a:r>
            <a:r>
              <a:rPr u="sng">
                <a:solidFill>
                  <a:srgbClr val="00CCFF"/>
                </a:solidFill>
                <a:uFill>
                  <a:solidFill>
                    <a:srgbClr val="00CCFF"/>
                  </a:solidFill>
                </a:uFill>
                <a:hlinkClick r:id="rId3"/>
              </a:rPr>
              <a:t>link</a:t>
            </a:r>
            <a:r>
              <a: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56" name="Rectangle 2"/>
          <p:cNvSpPr txBox="1">
            <a:spLocks noGrp="1"/>
          </p:cNvSpPr>
          <p:nvPr>
            <p:ph type="title"/>
          </p:nvPr>
        </p:nvSpPr>
        <p:spPr>
          <a:xfrm>
            <a:off x="304800" y="76200"/>
            <a:ext cx="8534400" cy="609600"/>
          </a:xfrm>
          <a:prstGeom prst="rect">
            <a:avLst/>
          </a:prstGeom>
        </p:spPr>
        <p:txBody>
          <a:bodyPr/>
          <a:lstStyle/>
          <a:p>
            <a:r>
              <a:t>So I put this into my full “Fear” classification</a:t>
            </a:r>
          </a:p>
        </p:txBody>
      </p:sp>
      <p:sp>
        <p:nvSpPr>
          <p:cNvPr id="357" name="Rectangle 3"/>
          <p:cNvSpPr txBox="1">
            <a:spLocks noGrp="1"/>
          </p:cNvSpPr>
          <p:nvPr>
            <p:ph type="body" idx="1"/>
          </p:nvPr>
        </p:nvSpPr>
        <p:spPr>
          <a:xfrm>
            <a:off x="228600" y="762000"/>
            <a:ext cx="8763000" cy="5334000"/>
          </a:xfrm>
          <a:prstGeom prst="rect">
            <a:avLst/>
          </a:prstGeom>
        </p:spPr>
        <p:txBody>
          <a:bodyPr/>
          <a:lstStyle/>
          <a:p>
            <a:pPr>
              <a:tabLst>
                <a:tab pos="457200" algn="l"/>
              </a:tabLst>
              <a:defRPr sz="1800">
                <a:solidFill>
                  <a:srgbClr val="FFCC00"/>
                </a:solidFill>
                <a:latin typeface="+mn-lt"/>
                <a:ea typeface="+mn-ea"/>
                <a:cs typeface="+mn-cs"/>
                <a:sym typeface="Arial"/>
              </a:defRPr>
            </a:pPr>
            <a:r>
              <a:t>Especially as asbestos-induced cancers can take </a:t>
            </a:r>
            <a:r>
              <a:rPr b="1"/>
              <a:t>20-30 years </a:t>
            </a:r>
            <a:r>
              <a:t>to show up!</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AND there are claims that cancer could result from as little as </a:t>
            </a:r>
            <a:r>
              <a:rPr b="1"/>
              <a:t>one</a:t>
            </a:r>
            <a:r>
              <a:t> exposure</a:t>
            </a:r>
          </a:p>
          <a:p>
            <a:pPr>
              <a:tabLst>
                <a:tab pos="457200" algn="l"/>
              </a:tabLst>
              <a:defRPr sz="800">
                <a:latin typeface="+mn-lt"/>
                <a:ea typeface="+mn-ea"/>
                <a:cs typeface="+mn-cs"/>
                <a:sym typeface="Arial"/>
              </a:defRPr>
            </a:pPr>
            <a:endParaRPr/>
          </a:p>
          <a:p>
            <a:pPr>
              <a:tabLst>
                <a:tab pos="457200" algn="l"/>
              </a:tabLst>
              <a:defRPr sz="1800">
                <a:latin typeface="+mn-lt"/>
                <a:ea typeface="+mn-ea"/>
                <a:cs typeface="+mn-cs"/>
                <a:sym typeface="Arial"/>
              </a:defRPr>
            </a:pPr>
            <a:r>
              <a:t>	</a:t>
            </a:r>
            <a:r>
              <a:rPr sz="1600"/>
              <a:t>Classic anecdote is of person who </a:t>
            </a:r>
            <a:r>
              <a:rPr sz="1600" b="1"/>
              <a:t>once</a:t>
            </a:r>
            <a:r>
              <a:rPr sz="1600"/>
              <a:t> changed asbestos-laden auto brake pads/shoes</a:t>
            </a:r>
          </a:p>
          <a:p>
            <a:pPr>
              <a:tabLst>
                <a:tab pos="457200" algn="l"/>
              </a:tabLst>
              <a:defRPr sz="1800">
                <a:latin typeface="+mn-lt"/>
                <a:ea typeface="+mn-ea"/>
                <a:cs typeface="+mn-cs"/>
                <a:sym typeface="Arial"/>
              </a:defRPr>
            </a:pPr>
            <a:endParaRPr/>
          </a:p>
          <a:p>
            <a:pPr>
              <a:tabLst>
                <a:tab pos="457200" algn="l"/>
              </a:tabLst>
              <a:defRPr sz="1800">
                <a:solidFill>
                  <a:srgbClr val="FFCC00"/>
                </a:solidFill>
                <a:latin typeface="+mn-lt"/>
                <a:ea typeface="+mn-ea"/>
                <a:cs typeface="+mn-cs"/>
                <a:sym typeface="Arial"/>
              </a:defRPr>
            </a:pPr>
            <a:r>
              <a:t>So asbestos’ terrible toxicity would not have shown up in normal testing!!!</a:t>
            </a:r>
          </a:p>
          <a:p>
            <a:pPr>
              <a:tabLst>
                <a:tab pos="457200" algn="l"/>
              </a:tabLst>
              <a:defRPr sz="800">
                <a:solidFill>
                  <a:srgbClr val="FFCC00"/>
                </a:solidFill>
                <a:latin typeface="+mn-lt"/>
                <a:ea typeface="+mn-ea"/>
                <a:cs typeface="+mn-cs"/>
                <a:sym typeface="Arial"/>
              </a:defRPr>
            </a:pPr>
            <a:endParaRPr/>
          </a:p>
          <a:p>
            <a:pPr>
              <a:tabLst>
                <a:tab pos="457200" algn="l"/>
              </a:tabLst>
              <a:defRPr sz="1800">
                <a:latin typeface="+mn-lt"/>
                <a:ea typeface="+mn-ea"/>
                <a:cs typeface="+mn-cs"/>
                <a:sym typeface="Arial"/>
              </a:defRPr>
            </a:pPr>
            <a:r>
              <a:t>	</a:t>
            </a:r>
            <a:r>
              <a:rPr sz="1600"/>
              <a:t>Raising possibility that carbon nanotubes could pass reasonable tests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still, far down the road, turn out to be dangerous</a:t>
            </a:r>
          </a:p>
          <a:p>
            <a:pPr>
              <a:tabLst>
                <a:tab pos="457200" algn="l"/>
              </a:tabLst>
              <a:defRPr sz="1600">
                <a:latin typeface="+mn-lt"/>
                <a:ea typeface="+mn-ea"/>
                <a:cs typeface="+mn-cs"/>
                <a:sym typeface="Arial"/>
              </a:defRPr>
            </a:pPr>
            <a:endParaRPr/>
          </a:p>
          <a:p>
            <a:pPr>
              <a:tabLst>
                <a:tab pos="457200" algn="l"/>
              </a:tabLst>
              <a:defRPr sz="1800">
                <a:latin typeface="+mn-lt"/>
                <a:ea typeface="+mn-ea"/>
                <a:cs typeface="+mn-cs"/>
                <a:sym typeface="Arial"/>
              </a:defRPr>
            </a:pPr>
            <a:r>
              <a:t>So what CAN one reasonably do?  Help skin and lungs do their protective jobs!</a:t>
            </a:r>
          </a:p>
          <a:p>
            <a:pPr>
              <a:spcBef>
                <a:spcPts val="200"/>
              </a:spcBef>
              <a:tabLst>
                <a:tab pos="457200" algn="l"/>
              </a:tabLst>
              <a:defRPr sz="1000">
                <a:latin typeface="+mn-lt"/>
                <a:ea typeface="+mn-ea"/>
                <a:cs typeface="+mn-cs"/>
                <a:sym typeface="Arial"/>
              </a:defRPr>
            </a:pPr>
            <a:r>
              <a:t> 		</a:t>
            </a:r>
          </a:p>
          <a:p>
            <a:pPr>
              <a:tabLst>
                <a:tab pos="457200" algn="l"/>
              </a:tabLst>
              <a:defRPr sz="1800">
                <a:latin typeface="+mn-lt"/>
                <a:ea typeface="+mn-ea"/>
                <a:cs typeface="+mn-cs"/>
                <a:sym typeface="Arial"/>
              </a:defRPr>
            </a:pPr>
            <a:r>
              <a:t>	</a:t>
            </a:r>
            <a:r>
              <a:rPr sz="1600"/>
              <a:t>Protect them from nanoparticles with combinations of size &amp; shape known to penetrate</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Or from nanoparticles with combinations of size &amp; shape they have difficulty expelling</a:t>
            </a:r>
          </a:p>
          <a:p>
            <a:pPr>
              <a:tabLst>
                <a:tab pos="457200" algn="l"/>
              </a:tabLst>
              <a:defRPr sz="1600">
                <a:latin typeface="+mn-lt"/>
                <a:ea typeface="+mn-ea"/>
                <a:cs typeface="+mn-cs"/>
                <a:sym typeface="Arial"/>
              </a:defRPr>
            </a:pPr>
            <a:endParaRPr/>
          </a:p>
          <a:p>
            <a:pPr algn="ctr">
              <a:tabLst>
                <a:tab pos="457200" algn="l"/>
              </a:tabLst>
              <a:defRPr sz="1800">
                <a:latin typeface="+mn-lt"/>
                <a:ea typeface="+mn-ea"/>
                <a:cs typeface="+mn-cs"/>
                <a:sym typeface="Arial"/>
              </a:defRPr>
            </a:pPr>
            <a:r>
              <a:t>Suggesting we may want to be really careful with certain sizes of carbon nanotube!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60" name="Rectangle 2"/>
          <p:cNvSpPr txBox="1">
            <a:spLocks noGrp="1"/>
          </p:cNvSpPr>
          <p:nvPr>
            <p:ph type="title"/>
          </p:nvPr>
        </p:nvSpPr>
        <p:spPr>
          <a:xfrm>
            <a:off x="304800" y="76200"/>
            <a:ext cx="8534400" cy="838200"/>
          </a:xfrm>
          <a:prstGeom prst="rect">
            <a:avLst/>
          </a:prstGeom>
        </p:spPr>
        <p:txBody>
          <a:bodyPr/>
          <a:lstStyle/>
          <a:p>
            <a:r>
              <a:t>But where ELSE might nano toxic materials go?</a:t>
            </a:r>
          </a:p>
        </p:txBody>
      </p:sp>
      <p:sp>
        <p:nvSpPr>
          <p:cNvPr id="361" name="Rectangle 3"/>
          <p:cNvSpPr txBox="1">
            <a:spLocks noGrp="1"/>
          </p:cNvSpPr>
          <p:nvPr>
            <p:ph type="body" idx="1"/>
          </p:nvPr>
        </p:nvSpPr>
        <p:spPr>
          <a:xfrm>
            <a:off x="228600" y="990600"/>
            <a:ext cx="8763000" cy="5334000"/>
          </a:xfrm>
          <a:prstGeom prst="rect">
            <a:avLst/>
          </a:prstGeom>
        </p:spPr>
        <p:txBody>
          <a:bodyPr/>
          <a:lstStyle/>
          <a:p>
            <a:pPr>
              <a:tabLst>
                <a:tab pos="457200" algn="l"/>
              </a:tabLst>
              <a:defRPr sz="1800">
                <a:latin typeface="+mn-lt"/>
                <a:ea typeface="+mn-ea"/>
                <a:cs typeface="+mn-cs"/>
                <a:sym typeface="Arial"/>
              </a:defRPr>
            </a:pPr>
            <a:r>
              <a:t>To this point we've take a selfishly human-centric viewpoint:</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It's fine if it doesn't hurt me or (being cautious) penetrate me!</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But that is hardly the end of the story: </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There is that thing called </a:t>
            </a:r>
            <a:r>
              <a:rPr b="1"/>
              <a:t>the environment</a:t>
            </a:r>
            <a:r>
              <a:t>, a.k.a. all other living organisms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Sizes/shapes that don't penetrate our bodies might easily penetrate other organisms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	Indeed many of the readings for this lecture provide evidence of this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And if organism is a simple cell, we've seen it's very vulnerable to nanotoxic effects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64" name="Rectangle 2"/>
          <p:cNvSpPr txBox="1">
            <a:spLocks noGrp="1"/>
          </p:cNvSpPr>
          <p:nvPr>
            <p:ph type="title"/>
          </p:nvPr>
        </p:nvSpPr>
        <p:spPr>
          <a:xfrm>
            <a:off x="304800" y="76200"/>
            <a:ext cx="8534400" cy="609600"/>
          </a:xfrm>
          <a:prstGeom prst="rect">
            <a:avLst/>
          </a:prstGeom>
        </p:spPr>
        <p:txBody>
          <a:bodyPr/>
          <a:lstStyle/>
          <a:p>
            <a:r>
              <a:t>And nano containment is a BIG potential challenge</a:t>
            </a:r>
          </a:p>
        </p:txBody>
      </p:sp>
      <p:sp>
        <p:nvSpPr>
          <p:cNvPr id="365" name="Rectangle 3"/>
          <p:cNvSpPr txBox="1">
            <a:spLocks noGrp="1"/>
          </p:cNvSpPr>
          <p:nvPr>
            <p:ph type="body" idx="1"/>
          </p:nvPr>
        </p:nvSpPr>
        <p:spPr>
          <a:xfrm>
            <a:off x="228600" y="990600"/>
            <a:ext cx="8763000" cy="5334000"/>
          </a:xfrm>
          <a:prstGeom prst="rect">
            <a:avLst/>
          </a:prstGeom>
        </p:spPr>
        <p:txBody>
          <a:bodyPr/>
          <a:lstStyle/>
          <a:p>
            <a:pPr>
              <a:tabLst>
                <a:tab pos="457200" algn="l"/>
              </a:tabLst>
              <a:defRPr sz="1800">
                <a:latin typeface="+mn-lt"/>
                <a:ea typeface="+mn-ea"/>
                <a:cs typeface="+mn-cs"/>
                <a:sym typeface="Arial"/>
              </a:defRPr>
            </a:pPr>
            <a:r>
              <a:t>Nanoparticles are easily carried on the winds and through the waters</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May even be possible that they'd percolate out of landfills through soil</a:t>
            </a:r>
          </a:p>
          <a:p>
            <a:pPr>
              <a:tabLst>
                <a:tab pos="457200" algn="l"/>
              </a:tabLst>
              <a:defRPr sz="1200">
                <a:latin typeface="+mn-lt"/>
                <a:ea typeface="+mn-ea"/>
                <a:cs typeface="+mn-cs"/>
                <a:sym typeface="Arial"/>
              </a:defRPr>
            </a:pPr>
            <a:endParaRPr/>
          </a:p>
          <a:p>
            <a:pPr algn="ctr">
              <a:tabLst>
                <a:tab pos="457200" algn="l"/>
              </a:tabLst>
              <a:defRPr sz="1800">
                <a:solidFill>
                  <a:srgbClr val="FFCC00"/>
                </a:solidFill>
                <a:latin typeface="+mn-lt"/>
                <a:ea typeface="+mn-ea"/>
                <a:cs typeface="+mn-cs"/>
                <a:sym typeface="Arial"/>
              </a:defRPr>
            </a:pPr>
            <a:r>
              <a:t>That was not possible with predecessor micro technology!</a:t>
            </a:r>
          </a:p>
          <a:p>
            <a:pPr>
              <a:tabLst>
                <a:tab pos="457200" algn="l"/>
              </a:tabLst>
              <a:defRPr sz="1600">
                <a:latin typeface="+mn-lt"/>
                <a:ea typeface="+mn-ea"/>
                <a:cs typeface="+mn-cs"/>
                <a:sym typeface="Arial"/>
              </a:defRPr>
            </a:pPr>
            <a:endParaRPr/>
          </a:p>
          <a:p>
            <a:pPr>
              <a:tabLst>
                <a:tab pos="457200" algn="l"/>
              </a:tabLst>
              <a:defRPr sz="1800">
                <a:latin typeface="+mn-lt"/>
                <a:ea typeface="+mn-ea"/>
                <a:cs typeface="+mn-cs"/>
                <a:sym typeface="Arial"/>
              </a:defRPr>
            </a:pPr>
            <a:r>
              <a:t>I've spent a career making micro/nano dimension things</a:t>
            </a:r>
          </a:p>
          <a:p>
            <a:pPr>
              <a:tabLst>
                <a:tab pos="457200" algn="l"/>
              </a:tabLst>
              <a:defRPr sz="1400">
                <a:latin typeface="+mn-lt"/>
                <a:ea typeface="+mn-ea"/>
                <a:cs typeface="+mn-cs"/>
                <a:sym typeface="Arial"/>
              </a:defRPr>
            </a:pPr>
            <a:endParaRPr/>
          </a:p>
          <a:p>
            <a:pPr>
              <a:tabLst>
                <a:tab pos="457200" algn="l"/>
              </a:tabLst>
              <a:defRPr sz="1800">
                <a:latin typeface="+mn-lt"/>
                <a:ea typeface="+mn-ea"/>
                <a:cs typeface="+mn-cs"/>
                <a:sym typeface="Arial"/>
              </a:defRPr>
            </a:pPr>
            <a:r>
              <a:t>But when I got done, they went into something like this:</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a:t>
            </a:r>
            <a:r>
              <a:rPr sz="1600"/>
              <a:t>A cm</a:t>
            </a:r>
            <a:r>
              <a:rPr sz="1600" baseline="30000"/>
              <a:t>2</a:t>
            </a:r>
            <a:r>
              <a:rPr sz="1600"/>
              <a:t> sized chip, with inert SiO</a:t>
            </a:r>
            <a:r>
              <a:rPr sz="1600" baseline="-25000"/>
              <a:t>2 </a:t>
            </a:r>
            <a:r>
              <a:rPr sz="1600"/>
              <a:t>surface</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There were, of course, real issues with safety of manufacture and its wastes</a:t>
            </a:r>
          </a:p>
          <a:p>
            <a:pPr>
              <a:tabLst>
                <a:tab pos="457200" algn="l"/>
              </a:tabLst>
              <a:defRPr sz="1400">
                <a:latin typeface="+mn-lt"/>
                <a:ea typeface="+mn-ea"/>
                <a:cs typeface="+mn-cs"/>
                <a:sym typeface="Arial"/>
              </a:defRPr>
            </a:pPr>
            <a:endParaRPr/>
          </a:p>
          <a:p>
            <a:pPr>
              <a:tabLst>
                <a:tab pos="457200" algn="l"/>
              </a:tabLst>
              <a:defRPr sz="1800">
                <a:latin typeface="+mn-lt"/>
                <a:ea typeface="+mn-ea"/>
                <a:cs typeface="+mn-cs"/>
                <a:sym typeface="Arial"/>
              </a:defRPr>
            </a:pPr>
            <a:r>
              <a:t>But when manufacture was complete: Was fairly easy to conclude product was safe</a:t>
            </a:r>
            <a:r>
              <a:rPr sz="1600"/>
              <a:t> </a:t>
            </a:r>
          </a:p>
          <a:p>
            <a:pPr>
              <a:tabLst>
                <a:tab pos="457200" algn="l"/>
              </a:tabLst>
              <a:defRPr sz="1200">
                <a:latin typeface="+mn-lt"/>
                <a:ea typeface="+mn-ea"/>
                <a:cs typeface="+mn-cs"/>
                <a:sym typeface="Arial"/>
              </a:defRPr>
            </a:pPr>
            <a:endParaRPr/>
          </a:p>
          <a:p>
            <a:pPr algn="ctr">
              <a:tabLst>
                <a:tab pos="457200" algn="l"/>
              </a:tabLst>
              <a:defRPr sz="1800">
                <a:latin typeface="+mn-lt"/>
                <a:ea typeface="+mn-ea"/>
                <a:cs typeface="+mn-cs"/>
                <a:sym typeface="Arial"/>
              </a:defRPr>
            </a:pPr>
            <a:r>
              <a:t>And/or that the product was going nowhere other than where we last left it!</a:t>
            </a:r>
          </a:p>
        </p:txBody>
      </p:sp>
      <p:pic>
        <p:nvPicPr>
          <p:cNvPr id="366" name="Picture 4" descr="Picture 4"/>
          <p:cNvPicPr>
            <a:picLocks noChangeAspect="1"/>
          </p:cNvPicPr>
          <p:nvPr/>
        </p:nvPicPr>
        <p:blipFill>
          <a:blip r:embed="rId2">
            <a:extLst/>
          </a:blip>
          <a:stretch>
            <a:fillRect/>
          </a:stretch>
        </p:blipFill>
        <p:spPr>
          <a:xfrm>
            <a:off x="6248400" y="2590800"/>
            <a:ext cx="2286000" cy="17145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69" name="Rectangle 2"/>
          <p:cNvSpPr txBox="1">
            <a:spLocks noGrp="1"/>
          </p:cNvSpPr>
          <p:nvPr>
            <p:ph type="title"/>
          </p:nvPr>
        </p:nvSpPr>
        <p:spPr>
          <a:xfrm>
            <a:off x="152400" y="76200"/>
            <a:ext cx="8839200" cy="838200"/>
          </a:xfrm>
          <a:prstGeom prst="rect">
            <a:avLst/>
          </a:prstGeom>
        </p:spPr>
        <p:txBody>
          <a:bodyPr/>
          <a:lstStyle/>
          <a:p>
            <a:r>
              <a:t>With containment being such a challenge, what are we doing?</a:t>
            </a:r>
          </a:p>
        </p:txBody>
      </p:sp>
      <p:sp>
        <p:nvSpPr>
          <p:cNvPr id="370" name="Rectangle 3"/>
          <p:cNvSpPr txBox="1">
            <a:spLocks noGrp="1"/>
          </p:cNvSpPr>
          <p:nvPr>
            <p:ph type="body" idx="1"/>
          </p:nvPr>
        </p:nvSpPr>
        <p:spPr>
          <a:xfrm>
            <a:off x="457200" y="990600"/>
            <a:ext cx="8534400" cy="5334000"/>
          </a:xfrm>
          <a:prstGeom prst="rect">
            <a:avLst/>
          </a:prstGeom>
        </p:spPr>
        <p:txBody>
          <a:bodyPr/>
          <a:lstStyle/>
          <a:p>
            <a:pPr>
              <a:tabLst>
                <a:tab pos="457200" algn="l"/>
              </a:tabLst>
              <a:defRPr sz="1800">
                <a:latin typeface="+mn-lt"/>
                <a:ea typeface="+mn-ea"/>
                <a:cs typeface="+mn-cs"/>
                <a:sym typeface="Arial"/>
              </a:defRPr>
            </a:pPr>
            <a:r>
              <a:t>We are putting nano metal oxides into sunblocks</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That we then wash off our bodies </a:t>
            </a:r>
          </a:p>
          <a:p>
            <a:pPr>
              <a:spcBef>
                <a:spcPts val="300"/>
              </a:spcBef>
              <a:tabLst>
                <a:tab pos="457200" algn="l"/>
              </a:tabLst>
              <a:defRPr sz="1600">
                <a:latin typeface="+mn-lt"/>
                <a:ea typeface="+mn-ea"/>
                <a:cs typeface="+mn-cs"/>
                <a:sym typeface="Arial"/>
              </a:defRPr>
            </a:pPr>
            <a:r>
              <a:t>			and send into our water systems</a:t>
            </a:r>
            <a:endParaRPr sz="1800"/>
          </a:p>
          <a:p>
            <a:pPr>
              <a:tabLst>
                <a:tab pos="457200" algn="l"/>
              </a:tabLst>
              <a:defRPr sz="2400">
                <a:latin typeface="+mn-lt"/>
                <a:ea typeface="+mn-ea"/>
                <a:cs typeface="+mn-cs"/>
                <a:sym typeface="Arial"/>
              </a:defRPr>
            </a:pPr>
            <a:endParaRPr/>
          </a:p>
          <a:p>
            <a:pPr>
              <a:tabLst>
                <a:tab pos="457200" algn="l"/>
              </a:tabLst>
              <a:defRPr sz="1800">
                <a:latin typeface="+mn-lt"/>
                <a:ea typeface="+mn-ea"/>
                <a:cs typeface="+mn-cs"/>
                <a:sym typeface="Arial"/>
              </a:defRPr>
            </a:pPr>
            <a:r>
              <a:t>We are embedding nano silver particles throughout our plastics</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a:t>
            </a:r>
            <a:r>
              <a:rPr sz="1600"/>
              <a:t>Where they can dissolve or dislodge			</a:t>
            </a:r>
          </a:p>
          <a:p>
            <a:pPr>
              <a:spcBef>
                <a:spcPts val="300"/>
              </a:spcBef>
              <a:tabLst>
                <a:tab pos="457200" algn="l"/>
              </a:tabLst>
              <a:defRPr sz="1600">
                <a:latin typeface="+mn-lt"/>
                <a:ea typeface="+mn-ea"/>
                <a:cs typeface="+mn-cs"/>
                <a:sym typeface="Arial"/>
              </a:defRPr>
            </a:pPr>
            <a:r>
              <a:t>	 from surfaces into our environment</a:t>
            </a:r>
            <a:endParaRPr sz="1800"/>
          </a:p>
          <a:p>
            <a:pPr>
              <a:tabLst>
                <a:tab pos="457200" algn="l"/>
              </a:tabLst>
              <a:defRPr sz="2800">
                <a:latin typeface="+mn-lt"/>
                <a:ea typeface="+mn-ea"/>
                <a:cs typeface="+mn-cs"/>
                <a:sym typeface="Arial"/>
              </a:defRPr>
            </a:pPr>
            <a:endParaRPr/>
          </a:p>
          <a:p>
            <a:pPr>
              <a:tabLst>
                <a:tab pos="457200" algn="l"/>
              </a:tabLst>
              <a:defRPr sz="1800">
                <a:latin typeface="+mn-lt"/>
                <a:ea typeface="+mn-ea"/>
                <a:cs typeface="+mn-cs"/>
                <a:sym typeface="Arial"/>
              </a:defRPr>
            </a:pPr>
            <a:r>
              <a:t>And we are gearing up to reinforce automobile tires with carbon nanotubes</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					</a:t>
            </a:r>
          </a:p>
        </p:txBody>
      </p:sp>
      <p:pic>
        <p:nvPicPr>
          <p:cNvPr id="371" name="Picture 4" descr="Picture 4"/>
          <p:cNvPicPr>
            <a:picLocks noChangeAspect="1"/>
          </p:cNvPicPr>
          <p:nvPr/>
        </p:nvPicPr>
        <p:blipFill>
          <a:blip r:embed="rId2">
            <a:extLst/>
          </a:blip>
          <a:stretch>
            <a:fillRect/>
          </a:stretch>
        </p:blipFill>
        <p:spPr>
          <a:xfrm>
            <a:off x="5791200" y="1066800"/>
            <a:ext cx="1981200" cy="1323975"/>
          </a:xfrm>
          <a:prstGeom prst="rect">
            <a:avLst/>
          </a:prstGeom>
          <a:ln w="12700">
            <a:miter lim="400000"/>
          </a:ln>
        </p:spPr>
      </p:pic>
      <p:pic>
        <p:nvPicPr>
          <p:cNvPr id="372" name="Picture 5" descr="Picture 5"/>
          <p:cNvPicPr>
            <a:picLocks noChangeAspect="1"/>
          </p:cNvPicPr>
          <p:nvPr/>
        </p:nvPicPr>
        <p:blipFill>
          <a:blip r:embed="rId3">
            <a:extLst/>
          </a:blip>
          <a:stretch>
            <a:fillRect/>
          </a:stretch>
        </p:blipFill>
        <p:spPr>
          <a:xfrm>
            <a:off x="3581400" y="4800600"/>
            <a:ext cx="1447800" cy="1403350"/>
          </a:xfrm>
          <a:prstGeom prst="rect">
            <a:avLst/>
          </a:prstGeom>
          <a:ln w="12700">
            <a:miter lim="400000"/>
          </a:ln>
        </p:spPr>
      </p:pic>
      <p:pic>
        <p:nvPicPr>
          <p:cNvPr id="373" name="Object 2" descr="Object 2"/>
          <p:cNvPicPr>
            <a:picLocks noChangeAspect="1"/>
          </p:cNvPicPr>
          <p:nvPr/>
        </p:nvPicPr>
        <p:blipFill>
          <a:blip r:embed="rId4">
            <a:extLst/>
          </a:blip>
          <a:stretch>
            <a:fillRect/>
          </a:stretch>
        </p:blipFill>
        <p:spPr>
          <a:xfrm>
            <a:off x="4648200" y="3100388"/>
            <a:ext cx="2362200" cy="785813"/>
          </a:xfrm>
          <a:prstGeom prst="rect">
            <a:avLst/>
          </a:prstGeom>
          <a:ln w="12700">
            <a:miter lim="400000"/>
          </a:ln>
        </p:spPr>
      </p:pic>
      <p:sp>
        <p:nvSpPr>
          <p:cNvPr id="374" name="Rectangle 7"/>
          <p:cNvSpPr txBox="1"/>
          <p:nvPr/>
        </p:nvSpPr>
        <p:spPr>
          <a:xfrm>
            <a:off x="6934200" y="3352800"/>
            <a:ext cx="2209800" cy="57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spcBef>
                <a:spcPts val="300"/>
              </a:spcBef>
              <a:tabLst>
                <a:tab pos="457200" algn="l"/>
              </a:tabLst>
              <a:defRPr sz="1600" b="0">
                <a:solidFill>
                  <a:srgbClr val="FFFFFF"/>
                </a:solidFill>
                <a:effectLst>
                  <a:outerShdw blurRad="38100" dist="38100" dir="2700000" rotWithShape="0">
                    <a:srgbClr val="000000"/>
                  </a:outerShdw>
                </a:effectLst>
              </a:defRPr>
            </a:lvl1pPr>
          </a:lstStyle>
          <a:p>
            <a:r>
              <a:t>Label I found on my kitchen wastebasket!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 name="Rectangle 2"/>
          <p:cNvSpPr txBox="1">
            <a:spLocks noGrp="1"/>
          </p:cNvSpPr>
          <p:nvPr>
            <p:ph type="title"/>
          </p:nvPr>
        </p:nvSpPr>
        <p:spPr>
          <a:xfrm>
            <a:off x="152400" y="76200"/>
            <a:ext cx="8839200" cy="838200"/>
          </a:xfrm>
          <a:prstGeom prst="rect">
            <a:avLst/>
          </a:prstGeom>
        </p:spPr>
        <p:txBody>
          <a:bodyPr/>
          <a:lstStyle/>
          <a:p>
            <a:r>
              <a:t>This last possible application is a real gem:</a:t>
            </a:r>
          </a:p>
        </p:txBody>
      </p:sp>
      <p:sp>
        <p:nvSpPr>
          <p:cNvPr id="377" name="Rectangle 3"/>
          <p:cNvSpPr txBox="1">
            <a:spLocks noGrp="1"/>
          </p:cNvSpPr>
          <p:nvPr>
            <p:ph type="body" idx="1"/>
          </p:nvPr>
        </p:nvSpPr>
        <p:spPr>
          <a:xfrm>
            <a:off x="457200" y="990600"/>
            <a:ext cx="8534400" cy="5334000"/>
          </a:xfrm>
          <a:prstGeom prst="rect">
            <a:avLst/>
          </a:prstGeom>
        </p:spPr>
        <p:txBody>
          <a:bodyPr/>
          <a:lstStyle/>
          <a:p>
            <a:pPr>
              <a:tabLst>
                <a:tab pos="457200" algn="l"/>
              </a:tabLst>
              <a:defRPr>
                <a:latin typeface="+mn-lt"/>
                <a:ea typeface="+mn-ea"/>
                <a:cs typeface="+mn-cs"/>
                <a:sym typeface="Arial"/>
              </a:defRPr>
            </a:pPr>
            <a:r>
              <a:t>Carbon nanotube reinforced tires:</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 Should be stronger than "steel belted radial" tires</a:t>
            </a:r>
          </a:p>
          <a:p>
            <a:pPr>
              <a:tabLst>
                <a:tab pos="457200" algn="l"/>
              </a:tabLst>
              <a:defRPr sz="1200">
                <a:latin typeface="+mn-lt"/>
                <a:ea typeface="+mn-ea"/>
                <a:cs typeface="+mn-cs"/>
                <a:sym typeface="Arial"/>
              </a:defRPr>
            </a:pPr>
            <a:endParaRPr/>
          </a:p>
          <a:p>
            <a:pPr>
              <a:tabLst>
                <a:tab pos="457200" algn="l"/>
              </a:tabLst>
              <a:defRPr sz="1800">
                <a:latin typeface="+mn-lt"/>
                <a:ea typeface="+mn-ea"/>
                <a:cs typeface="+mn-cs"/>
                <a:sym typeface="Arial"/>
              </a:defRPr>
            </a:pPr>
            <a:r>
              <a:t>	- And also lighter (and thus likely more fuel efficient)</a:t>
            </a:r>
          </a:p>
          <a:p>
            <a:pPr>
              <a:tabLst>
                <a:tab pos="457200" algn="l"/>
              </a:tabLst>
              <a:defRPr sz="2800">
                <a:latin typeface="+mn-lt"/>
                <a:ea typeface="+mn-ea"/>
                <a:cs typeface="+mn-cs"/>
                <a:sym typeface="Arial"/>
              </a:defRPr>
            </a:pPr>
            <a:endParaRPr/>
          </a:p>
          <a:p>
            <a:pPr>
              <a:tabLst>
                <a:tab pos="457200" algn="l"/>
              </a:tabLst>
              <a:defRPr sz="1800" b="1">
                <a:latin typeface="+mn-lt"/>
                <a:ea typeface="+mn-ea"/>
                <a:cs typeface="+mn-cs"/>
                <a:sym typeface="Arial"/>
              </a:defRPr>
            </a:pPr>
            <a:r>
              <a:t>But what happens when tires are used?  Their tread wears away!</a:t>
            </a:r>
          </a:p>
          <a:p>
            <a:pPr>
              <a:tabLst>
                <a:tab pos="457200" algn="l"/>
              </a:tabLst>
              <a:defRPr sz="2400">
                <a:latin typeface="+mn-lt"/>
                <a:ea typeface="+mn-ea"/>
                <a:cs typeface="+mn-cs"/>
                <a:sym typeface="Arial"/>
              </a:defRPr>
            </a:pPr>
            <a:endParaRPr/>
          </a:p>
          <a:p>
            <a:pPr>
              <a:tabLst>
                <a:tab pos="457200" algn="l"/>
              </a:tabLst>
              <a:defRPr sz="1800">
                <a:latin typeface="+mn-lt"/>
                <a:ea typeface="+mn-ea"/>
                <a:cs typeface="+mn-cs"/>
                <a:sym typeface="Arial"/>
              </a:defRPr>
            </a:pPr>
            <a:r>
              <a:t>Top 1/4 inch or so of rubber seemingly "disappears" – But to where?</a:t>
            </a:r>
          </a:p>
          <a:p>
            <a:pPr>
              <a:tabLst>
                <a:tab pos="457200" algn="l"/>
              </a:tabLst>
              <a:defRPr sz="1600">
                <a:latin typeface="+mn-lt"/>
                <a:ea typeface="+mn-ea"/>
                <a:cs typeface="+mn-cs"/>
                <a:sym typeface="Arial"/>
              </a:defRPr>
            </a:pPr>
            <a:endParaRPr/>
          </a:p>
          <a:p>
            <a:pPr>
              <a:tabLst>
                <a:tab pos="457200" algn="l"/>
              </a:tabLst>
              <a:defRPr sz="1800">
                <a:latin typeface="+mn-lt"/>
                <a:ea typeface="+mn-ea"/>
                <a:cs typeface="+mn-cs"/>
                <a:sym typeface="Arial"/>
              </a:defRPr>
            </a:pPr>
            <a:r>
              <a:t>	Rubber becomes fine powder distributed all around our highways and roads</a:t>
            </a:r>
          </a:p>
          <a:p>
            <a:pPr>
              <a:tabLst>
                <a:tab pos="457200" algn="l"/>
              </a:tabLst>
              <a:defRPr sz="1600">
                <a:latin typeface="+mn-lt"/>
                <a:ea typeface="+mn-ea"/>
                <a:cs typeface="+mn-cs"/>
                <a:sym typeface="Arial"/>
              </a:defRPr>
            </a:pPr>
            <a:endParaRPr/>
          </a:p>
          <a:p>
            <a:pPr algn="ctr">
              <a:tabLst>
                <a:tab pos="457200" algn="l"/>
              </a:tabLst>
              <a:defRPr sz="1800">
                <a:latin typeface="+mn-lt"/>
                <a:ea typeface="+mn-ea"/>
                <a:cs typeface="+mn-cs"/>
                <a:sym typeface="Arial"/>
              </a:defRPr>
            </a:pPr>
            <a:r>
              <a:t>Right into your own front yard!</a:t>
            </a:r>
          </a:p>
          <a:p>
            <a:pPr>
              <a:tabLst>
                <a:tab pos="457200" algn="l"/>
              </a:tabLst>
              <a:defRPr sz="1800">
                <a:latin typeface="+mn-lt"/>
                <a:ea typeface="+mn-ea"/>
                <a:cs typeface="+mn-cs"/>
                <a:sym typeface="Arial"/>
              </a:defRPr>
            </a:pPr>
            <a:endParaRPr/>
          </a:p>
          <a:p>
            <a:pPr algn="ctr">
              <a:tabLst>
                <a:tab pos="457200" algn="l"/>
              </a:tabLst>
              <a:defRPr sz="1800">
                <a:latin typeface="+mn-lt"/>
                <a:ea typeface="+mn-ea"/>
                <a:cs typeface="+mn-cs"/>
                <a:sym typeface="Arial"/>
              </a:defRPr>
            </a:pPr>
            <a:r>
              <a:t>Could "Doctor Evil" have imagined a better scheme for covering the earth </a:t>
            </a:r>
          </a:p>
          <a:p>
            <a:pPr algn="ctr">
              <a:tabLst>
                <a:tab pos="457200" algn="l"/>
              </a:tabLst>
              <a:defRPr sz="1800">
                <a:latin typeface="+mn-lt"/>
                <a:ea typeface="+mn-ea"/>
                <a:cs typeface="+mn-cs"/>
                <a:sym typeface="Arial"/>
              </a:defRPr>
            </a:pPr>
            <a:r>
              <a:t>with possibly carcinogenic  CNT's?</a:t>
            </a:r>
          </a:p>
        </p:txBody>
      </p:sp>
      <p:pic>
        <p:nvPicPr>
          <p:cNvPr id="378" name="Picture 5" descr="Picture 5"/>
          <p:cNvPicPr>
            <a:picLocks noChangeAspect="1"/>
          </p:cNvPicPr>
          <p:nvPr/>
        </p:nvPicPr>
        <p:blipFill>
          <a:blip r:embed="rId2">
            <a:extLst/>
          </a:blip>
          <a:stretch>
            <a:fillRect/>
          </a:stretch>
        </p:blipFill>
        <p:spPr>
          <a:xfrm>
            <a:off x="6934200" y="1339850"/>
            <a:ext cx="1447800" cy="140335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81" name="Rectangle 2"/>
          <p:cNvSpPr txBox="1">
            <a:spLocks noGrp="1"/>
          </p:cNvSpPr>
          <p:nvPr>
            <p:ph type="title"/>
          </p:nvPr>
        </p:nvSpPr>
        <p:spPr>
          <a:xfrm>
            <a:off x="304800" y="76200"/>
            <a:ext cx="8534400" cy="838200"/>
          </a:xfrm>
          <a:prstGeom prst="rect">
            <a:avLst/>
          </a:prstGeom>
        </p:spPr>
        <p:txBody>
          <a:bodyPr/>
          <a:lstStyle/>
          <a:p>
            <a:r>
              <a:t>Can it / should it be stopped?</a:t>
            </a:r>
          </a:p>
        </p:txBody>
      </p:sp>
      <p:sp>
        <p:nvSpPr>
          <p:cNvPr id="382" name="Rectangle 3"/>
          <p:cNvSpPr txBox="1">
            <a:spLocks noGrp="1"/>
          </p:cNvSpPr>
          <p:nvPr>
            <p:ph type="body" idx="1"/>
          </p:nvPr>
        </p:nvSpPr>
        <p:spPr>
          <a:xfrm>
            <a:off x="152400" y="990600"/>
            <a:ext cx="8839200" cy="5334000"/>
          </a:xfrm>
          <a:prstGeom prst="rect">
            <a:avLst/>
          </a:prstGeom>
        </p:spPr>
        <p:txBody>
          <a:bodyPr/>
          <a:lstStyle/>
          <a:p>
            <a:pPr defTabSz="868680">
              <a:tabLst>
                <a:tab pos="431800" algn="l"/>
              </a:tabLst>
              <a:defRPr sz="1710">
                <a:effectLst>
                  <a:outerShdw blurRad="36195" dist="36195" dir="2700000" rotWithShape="0">
                    <a:srgbClr val="000000"/>
                  </a:outerShdw>
                </a:effectLst>
                <a:latin typeface="+mn-lt"/>
                <a:ea typeface="+mn-ea"/>
                <a:cs typeface="+mn-cs"/>
                <a:sym typeface="Arial"/>
              </a:defRPr>
            </a:pPr>
            <a:r>
              <a:t>I am a post WWII baby boomer who later became a physicist</a:t>
            </a:r>
          </a:p>
          <a:p>
            <a:pPr defTabSz="868680">
              <a:tabLst>
                <a:tab pos="4318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So from two directions I heard the soul searching on nuclear weapons development</a:t>
            </a:r>
            <a:endParaRPr sz="855"/>
          </a:p>
          <a:p>
            <a:pPr defTabSz="868680">
              <a:spcBef>
                <a:spcPts val="100"/>
              </a:spcBef>
              <a:tabLst>
                <a:tab pos="431800" algn="l"/>
              </a:tabLst>
              <a:defRPr sz="760">
                <a:effectLst>
                  <a:outerShdw blurRad="36195" dist="36195" dir="2700000" rotWithShape="0">
                    <a:srgbClr val="000000"/>
                  </a:outerShdw>
                </a:effectLst>
                <a:latin typeface="+mn-lt"/>
                <a:ea typeface="+mn-ea"/>
                <a:cs typeface="+mn-cs"/>
                <a:sym typeface="Arial"/>
              </a:defRPr>
            </a:pPr>
            <a:r>
              <a:t>	</a:t>
            </a: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“Someone is going to do it - so it better be us” was the favorite justification</a:t>
            </a:r>
          </a:p>
          <a:p>
            <a:pPr defTabSz="868680">
              <a:tabLst>
                <a:tab pos="4318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But, for better or worse, it also seemed to represent cold-hearted reality</a:t>
            </a:r>
          </a:p>
          <a:p>
            <a:pPr defTabSz="868680">
              <a:tabLst>
                <a:tab pos="4318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From this, and the broader history of technology, I conclude: </a:t>
            </a:r>
          </a:p>
          <a:p>
            <a:pPr defTabSz="868680">
              <a:tabLst>
                <a:tab pos="4318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520"/>
              <a:t>Nano IS going to be pursued somewhere, REGARDLESS of our local beliefs, laws . . . </a:t>
            </a:r>
          </a:p>
          <a:p>
            <a:pPr defTabSz="868680">
              <a:tabLst>
                <a:tab pos="431800" algn="l"/>
              </a:tabLst>
              <a:defRPr sz="152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And from the science (e.g. nano-fluidics) I conclude:</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520"/>
              <a:t>Even if “somewhere” is far away, will be impossible to contain once loose in environment</a:t>
            </a:r>
          </a:p>
          <a:p>
            <a:pPr defTabSz="868680">
              <a:tabLst>
                <a:tab pos="4318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So we ARE going to live with it.  We should at least do so with our eyes wide open!</a:t>
            </a:r>
            <a:endParaRPr sz="1520"/>
          </a:p>
          <a:p>
            <a:pPr defTabSz="868680">
              <a:tabLst>
                <a:tab pos="431800" algn="l"/>
              </a:tabLst>
              <a:defRPr sz="152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85" name="Rectangle 2"/>
          <p:cNvSpPr txBox="1">
            <a:spLocks noGrp="1"/>
          </p:cNvSpPr>
          <p:nvPr>
            <p:ph type="title"/>
          </p:nvPr>
        </p:nvSpPr>
        <p:spPr>
          <a:xfrm>
            <a:off x="304800" y="76200"/>
            <a:ext cx="8534400" cy="457200"/>
          </a:xfrm>
          <a:prstGeom prst="rect">
            <a:avLst/>
          </a:prstGeom>
        </p:spPr>
        <p:txBody>
          <a:bodyPr/>
          <a:lstStyle/>
          <a:p>
            <a:r>
              <a:t>For nanotechnology:</a:t>
            </a:r>
          </a:p>
        </p:txBody>
      </p:sp>
      <p:sp>
        <p:nvSpPr>
          <p:cNvPr id="386" name="Rectangle 3"/>
          <p:cNvSpPr txBox="1">
            <a:spLocks noGrp="1"/>
          </p:cNvSpPr>
          <p:nvPr>
            <p:ph type="body" idx="1"/>
          </p:nvPr>
        </p:nvSpPr>
        <p:spPr>
          <a:xfrm>
            <a:off x="152400" y="609600"/>
            <a:ext cx="8839200" cy="5334000"/>
          </a:xfrm>
          <a:prstGeom prst="rect">
            <a:avLst/>
          </a:prstGeom>
        </p:spPr>
        <p:txBody>
          <a:bodyPr/>
          <a:lstStyle/>
          <a:p>
            <a:pPr defTabSz="868680">
              <a:tabLst>
                <a:tab pos="431800" algn="l"/>
              </a:tabLst>
              <a:defRPr sz="1710">
                <a:effectLst>
                  <a:outerShdw blurRad="36195" dist="36195" dir="2700000" rotWithShape="0">
                    <a:srgbClr val="000000"/>
                  </a:outerShdw>
                </a:effectLst>
                <a:latin typeface="+mn-lt"/>
                <a:ea typeface="+mn-ea"/>
                <a:cs typeface="+mn-cs"/>
                <a:sym typeface="Arial"/>
              </a:defRPr>
            </a:pPr>
            <a:r>
              <a:t>Revise consumer product laws that now assume safety until proven otherwise</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330"/>
              <a:t>Move instead towards food and drug like requirement of up front safety testing</a:t>
            </a:r>
            <a:endParaRPr sz="1520"/>
          </a:p>
          <a:p>
            <a:pPr defTabSz="868680">
              <a:tabLst>
                <a:tab pos="431800" algn="l"/>
              </a:tabLst>
              <a:defRPr sz="855">
                <a:effectLst>
                  <a:outerShdw blurRad="36195" dist="36195" dir="2700000" rotWithShape="0">
                    <a:srgbClr val="000000"/>
                  </a:outerShdw>
                </a:effectLst>
                <a:latin typeface="+mn-lt"/>
                <a:ea typeface="+mn-ea"/>
                <a:cs typeface="+mn-cs"/>
                <a:sym typeface="Arial"/>
              </a:defRPr>
            </a:pPr>
            <a:endParaRPr/>
          </a:p>
          <a:p>
            <a:pPr algn="ctr" defTabSz="868680">
              <a:spcBef>
                <a:spcPts val="300"/>
              </a:spcBef>
              <a:tabLst>
                <a:tab pos="431800" algn="l"/>
              </a:tabLst>
              <a:defRPr sz="1330">
                <a:effectLst>
                  <a:outerShdw blurRad="36195" dist="36195" dir="2700000" rotWithShape="0">
                    <a:srgbClr val="000000"/>
                  </a:outerShdw>
                </a:effectLst>
                <a:latin typeface="+mn-lt"/>
                <a:ea typeface="+mn-ea"/>
                <a:cs typeface="+mn-cs"/>
                <a:sym typeface="Arial"/>
              </a:defRPr>
            </a:pPr>
            <a:r>
              <a:t>As the Europeans are now doing!</a:t>
            </a:r>
          </a:p>
          <a:p>
            <a:pPr algn="ctr" defTabSz="868680">
              <a:tabLst>
                <a:tab pos="4318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Demand labeling of nano containing products (allowing for some personal choice)</a:t>
            </a:r>
          </a:p>
          <a:p>
            <a:pPr defTabSz="868680">
              <a:tabLst>
                <a:tab pos="4318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Revise health &amp; environmental laws now naively based on only total mass exposure</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330"/>
              <a:t>Instead take into account particle size and effects due to surface area enhancement</a:t>
            </a:r>
            <a:endParaRPr sz="1520"/>
          </a:p>
          <a:p>
            <a:pPr defTabSz="868680">
              <a:spcBef>
                <a:spcPts val="100"/>
              </a:spcBef>
              <a:tabLst>
                <a:tab pos="431800" algn="l"/>
              </a:tabLst>
              <a:defRPr sz="760">
                <a:effectLst>
                  <a:outerShdw blurRad="36195" dist="36195" dir="2700000" rotWithShape="0">
                    <a:srgbClr val="000000"/>
                  </a:outerShdw>
                </a:effectLst>
                <a:latin typeface="+mn-lt"/>
                <a:ea typeface="+mn-ea"/>
                <a:cs typeface="+mn-cs"/>
                <a:sym typeface="Arial"/>
              </a:defRPr>
            </a:pPr>
            <a:r>
              <a:t>	</a:t>
            </a:r>
          </a:p>
          <a:p>
            <a:pPr defTabSz="868680">
              <a:spcBef>
                <a:spcPts val="300"/>
              </a:spcBef>
              <a:tabLst>
                <a:tab pos="431800" algn="l"/>
              </a:tabLst>
              <a:defRPr sz="1520">
                <a:effectLst>
                  <a:outerShdw blurRad="36195" dist="36195" dir="2700000" rotWithShape="0">
                    <a:srgbClr val="000000"/>
                  </a:outerShdw>
                </a:effectLst>
                <a:latin typeface="+mn-lt"/>
                <a:ea typeface="+mn-ea"/>
                <a:cs typeface="+mn-cs"/>
                <a:sym typeface="Arial"/>
              </a:defRPr>
            </a:pPr>
            <a:r>
              <a:t>		</a:t>
            </a:r>
            <a:r>
              <a:rPr sz="1330"/>
              <a:t>1 gm of carbon charcoal being safe, doesn't prove 1 gm of carbon nanotubes are safe ! </a:t>
            </a:r>
          </a:p>
          <a:p>
            <a:pPr defTabSz="868680">
              <a:tabLst>
                <a:tab pos="431800" algn="l"/>
              </a:tabLst>
              <a:defRPr sz="114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Put some fraction of the governmental funds going into nano, into nano safety</a:t>
            </a:r>
          </a:p>
          <a:p>
            <a:pPr defTabSz="868680">
              <a:tabLst>
                <a:tab pos="4318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	</a:t>
            </a:r>
            <a:r>
              <a:rPr sz="1520"/>
              <a:t>This HAS been proposed but strongly opposed (including by scientists wanting every $)</a:t>
            </a:r>
          </a:p>
          <a:p>
            <a:pPr defTabSz="868680">
              <a:tabLst>
                <a:tab pos="4318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Closely monitor particularly vulnerable cells &amp; species (recalling experience with DDT)</a:t>
            </a:r>
          </a:p>
          <a:p>
            <a:pPr defTabSz="868680">
              <a:tabLst>
                <a:tab pos="4318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Lst>
              <a:defRPr sz="1710">
                <a:effectLst>
                  <a:outerShdw blurRad="36195" dist="36195" dir="2700000" rotWithShape="0">
                    <a:srgbClr val="000000"/>
                  </a:outerShdw>
                </a:effectLst>
                <a:latin typeface="+mn-lt"/>
                <a:ea typeface="+mn-ea"/>
                <a:cs typeface="+mn-cs"/>
                <a:sym typeface="Arial"/>
              </a:defRPr>
            </a:pPr>
            <a:r>
              <a:t>In general: Act cautiously, particularly where we </a:t>
            </a:r>
            <a:r>
              <a:rPr b="1"/>
              <a:t>have</a:t>
            </a:r>
            <a:r>
              <a:t> viable alternative technologies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89" name="Rectangle 2"/>
          <p:cNvSpPr txBox="1">
            <a:spLocks noGrp="1"/>
          </p:cNvSpPr>
          <p:nvPr>
            <p:ph type="title"/>
          </p:nvPr>
        </p:nvSpPr>
        <p:spPr>
          <a:xfrm>
            <a:off x="304800" y="76200"/>
            <a:ext cx="8534400" cy="838200"/>
          </a:xfrm>
          <a:prstGeom prst="rect">
            <a:avLst/>
          </a:prstGeom>
        </p:spPr>
        <p:txBody>
          <a:bodyPr/>
          <a:lstStyle/>
          <a:p>
            <a:r>
              <a:t>Credits / Acknowledgements</a:t>
            </a:r>
          </a:p>
        </p:txBody>
      </p:sp>
      <p:sp>
        <p:nvSpPr>
          <p:cNvPr id="390" name="Rectangle 3"/>
          <p:cNvSpPr txBox="1">
            <a:spLocks noGrp="1"/>
          </p:cNvSpPr>
          <p:nvPr>
            <p:ph type="body" idx="1"/>
          </p:nvPr>
        </p:nvSpPr>
        <p:spPr>
          <a:xfrm>
            <a:off x="304800" y="990600"/>
            <a:ext cx="8534400" cy="5410200"/>
          </a:xfrm>
          <a:prstGeom prst="rect">
            <a:avLst/>
          </a:prstGeom>
        </p:spPr>
        <p:txBody>
          <a:bodyPr/>
          <a:lstStyle/>
          <a:p>
            <a:pPr>
              <a:spcBef>
                <a:spcPts val="300"/>
              </a:spcBef>
              <a:defRPr sz="1600">
                <a:latin typeface="+mn-lt"/>
                <a:ea typeface="+mn-ea"/>
                <a:cs typeface="+mn-cs"/>
                <a:sym typeface="Arial"/>
              </a:defRPr>
            </a:pPr>
            <a:r>
              <a:t>Funding for this class was obtained from the National Science Foundation (under their Nanoscience Undergraduate Education program).</a:t>
            </a:r>
          </a:p>
          <a:p>
            <a:pPr>
              <a:defRPr sz="1600">
                <a:latin typeface="+mn-lt"/>
                <a:ea typeface="+mn-ea"/>
                <a:cs typeface="+mn-cs"/>
                <a:sym typeface="Arial"/>
              </a:defRPr>
            </a:pPr>
            <a:endParaRPr/>
          </a:p>
          <a:p>
            <a:pPr>
              <a:spcBef>
                <a:spcPts val="300"/>
              </a:spcBef>
              <a:defRPr sz="1600">
                <a:latin typeface="+mn-lt"/>
                <a:ea typeface="+mn-ea"/>
                <a:cs typeface="+mn-cs"/>
                <a:sym typeface="Arial"/>
              </a:defRPr>
            </a:pPr>
            <a:r>
              <a:t>This set of notes was authored by John C. Bean who also created all figures not explicitly credited above.  </a:t>
            </a:r>
          </a:p>
          <a:p>
            <a:pPr>
              <a:defRPr sz="1600">
                <a:latin typeface="+mn-lt"/>
                <a:ea typeface="+mn-ea"/>
                <a:cs typeface="+mn-cs"/>
                <a:sym typeface="Arial"/>
              </a:defRPr>
            </a:pPr>
            <a:endParaRPr/>
          </a:p>
          <a:p>
            <a:pPr>
              <a:defRPr sz="1600">
                <a:latin typeface="+mn-lt"/>
                <a:ea typeface="+mn-ea"/>
                <a:cs typeface="+mn-cs"/>
                <a:sym typeface="Arial"/>
              </a:defRPr>
            </a:pPr>
            <a:endParaRPr/>
          </a:p>
          <a:p>
            <a:pPr algn="ctr">
              <a:defRPr sz="1600" u="sng">
                <a:latin typeface="+mn-lt"/>
                <a:ea typeface="+mn-ea"/>
                <a:cs typeface="+mn-cs"/>
                <a:sym typeface="Arial"/>
              </a:defRPr>
            </a:pPr>
            <a:endParaRPr/>
          </a:p>
          <a:p>
            <a:pPr algn="ctr">
              <a:defRPr sz="1600" u="sng">
                <a:latin typeface="+mn-lt"/>
                <a:ea typeface="+mn-ea"/>
                <a:cs typeface="+mn-cs"/>
                <a:sym typeface="Arial"/>
              </a:defRPr>
            </a:pPr>
            <a:endParaRPr/>
          </a:p>
          <a:p>
            <a:pPr algn="ctr">
              <a:defRPr sz="1600" u="sng">
                <a:latin typeface="+mn-lt"/>
                <a:ea typeface="+mn-ea"/>
                <a:cs typeface="+mn-cs"/>
                <a:sym typeface="Arial"/>
              </a:defRPr>
            </a:pPr>
            <a:endParaRPr/>
          </a:p>
          <a:p>
            <a:pPr algn="ctr">
              <a:spcBef>
                <a:spcPts val="300"/>
              </a:spcBef>
              <a:defRPr sz="1600">
                <a:solidFill>
                  <a:srgbClr val="FF3300"/>
                </a:solidFill>
                <a:latin typeface="+mn-lt"/>
                <a:ea typeface="+mn-ea"/>
                <a:cs typeface="+mn-cs"/>
                <a:sym typeface="Arial"/>
              </a:defRPr>
            </a:pPr>
            <a:r>
              <a:t>Copyright John C. Bean</a:t>
            </a:r>
            <a:endParaRPr u="sng"/>
          </a:p>
          <a:p>
            <a:pPr algn="ctr">
              <a:defRPr sz="900" u="sng">
                <a:latin typeface="+mn-lt"/>
                <a:ea typeface="+mn-ea"/>
                <a:cs typeface="+mn-cs"/>
                <a:sym typeface="Arial"/>
              </a:defRPr>
            </a:pPr>
            <a:endParaRPr/>
          </a:p>
          <a:p>
            <a:pPr algn="ctr">
              <a:spcBef>
                <a:spcPts val="300"/>
              </a:spcBef>
              <a:defRPr sz="1400">
                <a:latin typeface="+mn-lt"/>
                <a:ea typeface="+mn-ea"/>
                <a:cs typeface="+mn-cs"/>
                <a:sym typeface="Arial"/>
              </a:defRPr>
            </a:pPr>
            <a:r>
              <a:t>(However, permission is granted for use by individual instructors in non-profit academic institutions)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Rectangle 2"/>
          <p:cNvSpPr txBox="1">
            <a:spLocks noGrp="1"/>
          </p:cNvSpPr>
          <p:nvPr>
            <p:ph type="title"/>
          </p:nvPr>
        </p:nvSpPr>
        <p:spPr>
          <a:xfrm>
            <a:off x="304800" y="76200"/>
            <a:ext cx="8534400" cy="685800"/>
          </a:xfrm>
          <a:prstGeom prst="rect">
            <a:avLst/>
          </a:prstGeom>
        </p:spPr>
        <p:txBody>
          <a:bodyPr/>
          <a:lstStyle/>
          <a:p>
            <a:r>
              <a:t>But there is a (serious!) complication:</a:t>
            </a:r>
          </a:p>
        </p:txBody>
      </p:sp>
      <p:sp>
        <p:nvSpPr>
          <p:cNvPr id="133" name="Rectangle 3"/>
          <p:cNvSpPr txBox="1">
            <a:spLocks noGrp="1"/>
          </p:cNvSpPr>
          <p:nvPr>
            <p:ph type="body" idx="1"/>
          </p:nvPr>
        </p:nvSpPr>
        <p:spPr>
          <a:xfrm>
            <a:off x="152400" y="990600"/>
            <a:ext cx="8991600" cy="5334000"/>
          </a:xfrm>
          <a:prstGeom prst="rect">
            <a:avLst/>
          </a:prstGeom>
        </p:spPr>
        <p:txBody>
          <a:bodyPr/>
          <a:lstStyle/>
          <a:p>
            <a:pPr>
              <a:tabLst>
                <a:tab pos="457200" algn="l"/>
              </a:tabLst>
              <a:defRPr sz="1800">
                <a:latin typeface="+mn-lt"/>
                <a:ea typeface="+mn-ea"/>
                <a:cs typeface="+mn-cs"/>
                <a:sym typeface="Arial"/>
              </a:defRPr>
            </a:pPr>
            <a:r>
              <a:t>This toxin (and most chemotherapy drugs) is not just toxic to cancer cells!</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That's why they are trying to "</a:t>
            </a:r>
            <a:r>
              <a:rPr b="1"/>
              <a:t>target</a:t>
            </a:r>
            <a:r>
              <a:t>" delivery</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Here, by sizing gold NPs to penetrate sloppy blood vessel walls of tumors!</a:t>
            </a:r>
          </a:p>
          <a:p>
            <a:pPr>
              <a:tabLst>
                <a:tab pos="457200" algn="l"/>
              </a:tabLst>
              <a:defRPr sz="2400">
                <a:latin typeface="+mn-lt"/>
                <a:ea typeface="+mn-ea"/>
                <a:cs typeface="+mn-cs"/>
                <a:sym typeface="Arial"/>
              </a:defRPr>
            </a:pPr>
            <a:endParaRPr/>
          </a:p>
          <a:p>
            <a:pPr>
              <a:tabLst>
                <a:tab pos="457200" algn="l"/>
              </a:tabLst>
              <a:defRPr sz="1800">
                <a:latin typeface="+mn-lt"/>
                <a:ea typeface="+mn-ea"/>
                <a:cs typeface="+mn-cs"/>
                <a:sym typeface="Arial"/>
              </a:defRPr>
            </a:pPr>
            <a:r>
              <a:t>More generally, they're trying to target any cell exhibiting unusually rapid growth</a:t>
            </a:r>
          </a:p>
          <a:p>
            <a:pPr>
              <a:tabLst>
                <a:tab pos="457200" algn="l"/>
                <a:tab pos="3200400" algn="l"/>
                <a:tab pos="5943600" algn="l"/>
              </a:tabLst>
              <a:defRPr sz="900">
                <a:latin typeface="+mn-lt"/>
                <a:ea typeface="+mn-ea"/>
                <a:cs typeface="+mn-cs"/>
                <a:sym typeface="Arial"/>
              </a:defRPr>
            </a:pPr>
            <a:endParaRPr/>
          </a:p>
          <a:p>
            <a:pPr>
              <a:tabLst>
                <a:tab pos="457200" algn="l"/>
                <a:tab pos="3200400" algn="l"/>
                <a:tab pos="5943600" algn="l"/>
              </a:tabLst>
              <a:defRPr sz="1800">
                <a:latin typeface="+mn-lt"/>
                <a:ea typeface="+mn-ea"/>
                <a:cs typeface="+mn-cs"/>
                <a:sym typeface="Arial"/>
              </a:defRPr>
            </a:pPr>
            <a:r>
              <a:t>	It's why chemotherapy affects hair, lining of digestive tract and testicles</a:t>
            </a:r>
          </a:p>
          <a:p>
            <a:pPr>
              <a:tabLst>
                <a:tab pos="457200" algn="l"/>
                <a:tab pos="3200400" algn="l"/>
                <a:tab pos="5943600" algn="l"/>
              </a:tabLst>
              <a:defRPr sz="1000">
                <a:latin typeface="+mn-lt"/>
                <a:ea typeface="+mn-ea"/>
                <a:cs typeface="+mn-cs"/>
                <a:sym typeface="Arial"/>
              </a:defRPr>
            </a:pPr>
            <a:endParaRPr/>
          </a:p>
          <a:p>
            <a:pPr algn="ctr">
              <a:tabLst>
                <a:tab pos="457200" algn="l"/>
                <a:tab pos="3200400" algn="l"/>
                <a:tab pos="5943600" algn="l"/>
              </a:tabLst>
              <a:defRPr sz="1800">
                <a:latin typeface="+mn-lt"/>
                <a:ea typeface="+mn-ea"/>
                <a:cs typeface="+mn-cs"/>
                <a:sym typeface="Arial"/>
              </a:defRPr>
            </a:pPr>
            <a:r>
              <a:t>Because they contain body's most rapidly growing </a:t>
            </a:r>
            <a:r>
              <a:rPr b="1"/>
              <a:t>normal</a:t>
            </a:r>
            <a:r>
              <a:t> cells!</a:t>
            </a:r>
          </a:p>
          <a:p>
            <a:pPr>
              <a:tabLst>
                <a:tab pos="457200" algn="l"/>
              </a:tabLst>
              <a:defRPr sz="1800">
                <a:latin typeface="+mn-lt"/>
                <a:ea typeface="+mn-ea"/>
                <a:cs typeface="+mn-cs"/>
                <a:sym typeface="Arial"/>
              </a:defRPr>
            </a:pPr>
            <a:endParaRP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But to use really </a:t>
            </a:r>
            <a:r>
              <a:rPr b="1"/>
              <a:t>strong</a:t>
            </a:r>
            <a:r>
              <a:t> drugs, targeting must be almost 100% effective:</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Not just to minimize "peripheral damage" but because </a:t>
            </a:r>
          </a:p>
          <a:p>
            <a:pPr>
              <a:tabLst>
                <a:tab pos="457200" algn="l"/>
              </a:tabLst>
              <a:defRPr sz="900">
                <a:latin typeface="+mn-lt"/>
                <a:ea typeface="+mn-ea"/>
                <a:cs typeface="+mn-cs"/>
                <a:sym typeface="Arial"/>
              </a:defRPr>
            </a:pPr>
            <a:endParaRPr/>
          </a:p>
          <a:p>
            <a:pPr>
              <a:tabLst>
                <a:tab pos="457200" algn="l"/>
              </a:tabLst>
              <a:defRPr sz="1800">
                <a:latin typeface="+mn-lt"/>
                <a:ea typeface="+mn-ea"/>
                <a:cs typeface="+mn-cs"/>
                <a:sym typeface="Arial"/>
              </a:defRPr>
            </a:pPr>
            <a:r>
              <a:t>		trace concentrations of the same toxin can </a:t>
            </a:r>
            <a:r>
              <a:rPr b="1"/>
              <a:t>INDUCE</a:t>
            </a:r>
            <a:r>
              <a:t> cancer elsewhere!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 name="Rectangle 3"/>
          <p:cNvSpPr txBox="1">
            <a:spLocks noGrp="1"/>
          </p:cNvSpPr>
          <p:nvPr>
            <p:ph type="body" idx="1"/>
          </p:nvPr>
        </p:nvSpPr>
        <p:spPr>
          <a:xfrm>
            <a:off x="228600" y="533400"/>
            <a:ext cx="8763000" cy="5334000"/>
          </a:xfrm>
          <a:prstGeom prst="rect">
            <a:avLst/>
          </a:prstGeom>
        </p:spPr>
        <p:txBody>
          <a:bodyPr/>
          <a:lstStyle/>
          <a:p>
            <a:pPr defTabSz="832104">
              <a:spcBef>
                <a:spcPts val="300"/>
              </a:spcBef>
              <a:tabLst>
                <a:tab pos="406400" algn="l"/>
              </a:tabLst>
              <a:defRPr sz="1638">
                <a:effectLst>
                  <a:outerShdw blurRad="34671" dist="34671" dir="2700000" rotWithShape="0">
                    <a:srgbClr val="000000"/>
                  </a:outerShdw>
                </a:effectLst>
                <a:latin typeface="+mn-lt"/>
                <a:ea typeface="+mn-ea"/>
                <a:cs typeface="+mn-cs"/>
                <a:sym typeface="Arial"/>
              </a:defRPr>
            </a:pPr>
            <a:r>
              <a:t>So, here, we cannot be satisfied with </a:t>
            </a:r>
            <a:r>
              <a:rPr b="1"/>
              <a:t>most</a:t>
            </a:r>
            <a:r>
              <a:t> of toxin-laden gold going to the tumor</a:t>
            </a:r>
          </a:p>
          <a:p>
            <a:pPr defTabSz="832104">
              <a:tabLst>
                <a:tab pos="406400" algn="l"/>
              </a:tabLst>
              <a:defRPr sz="819">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Lst>
              <a:defRPr sz="1638">
                <a:effectLst>
                  <a:outerShdw blurRad="34671" dist="34671" dir="2700000" rotWithShape="0">
                    <a:srgbClr val="000000"/>
                  </a:outerShdw>
                </a:effectLst>
                <a:latin typeface="+mn-lt"/>
                <a:ea typeface="+mn-ea"/>
                <a:cs typeface="+mn-cs"/>
                <a:sym typeface="Arial"/>
              </a:defRPr>
            </a:pPr>
            <a:r>
              <a:t>	</a:t>
            </a:r>
            <a:r>
              <a:rPr b="1"/>
              <a:t>Must ensure that virtually ALL chemotoxin goes to the tumor</a:t>
            </a:r>
          </a:p>
          <a:p>
            <a:pPr defTabSz="832104">
              <a:tabLst>
                <a:tab pos="406400" algn="l"/>
              </a:tabLst>
              <a:defRPr sz="819" b="1">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Lst>
              <a:defRPr sz="1638" b="1">
                <a:effectLst>
                  <a:outerShdw blurRad="34671" dist="34671" dir="2700000" rotWithShape="0">
                    <a:srgbClr val="000000"/>
                  </a:outerShdw>
                </a:effectLst>
                <a:latin typeface="+mn-lt"/>
                <a:ea typeface="+mn-ea"/>
                <a:cs typeface="+mn-cs"/>
                <a:sym typeface="Arial"/>
              </a:defRPr>
            </a:pPr>
            <a:r>
              <a:t>		OR is rapidly excreted	 </a:t>
            </a:r>
          </a:p>
          <a:p>
            <a:pPr defTabSz="832104">
              <a:tabLst>
                <a:tab pos="406400" algn="l"/>
              </a:tabLst>
              <a:defRPr sz="819" b="1">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Lst>
              <a:defRPr sz="1638" b="1">
                <a:effectLst>
                  <a:outerShdw blurRad="34671" dist="34671" dir="2700000" rotWithShape="0">
                    <a:srgbClr val="000000"/>
                  </a:outerShdw>
                </a:effectLst>
                <a:latin typeface="+mn-lt"/>
                <a:ea typeface="+mn-ea"/>
                <a:cs typeface="+mn-cs"/>
                <a:sym typeface="Arial"/>
              </a:defRPr>
            </a:pPr>
            <a:r>
              <a:t>			OR is rapidly degraded/metabolized</a:t>
            </a:r>
          </a:p>
          <a:p>
            <a:pPr defTabSz="832104">
              <a:tabLst>
                <a:tab pos="406400" algn="l"/>
              </a:tabLst>
              <a:defRPr sz="910">
                <a:effectLst>
                  <a:outerShdw blurRad="34671" dist="34671" dir="2700000" rotWithShape="0">
                    <a:srgbClr val="000000"/>
                  </a:outerShdw>
                </a:effectLst>
                <a:latin typeface="+mn-lt"/>
                <a:ea typeface="+mn-ea"/>
                <a:cs typeface="+mn-cs"/>
                <a:sym typeface="Arial"/>
              </a:defRPr>
            </a:pPr>
            <a:endParaRPr/>
          </a:p>
          <a:p>
            <a:pPr algn="ctr" defTabSz="832104">
              <a:spcBef>
                <a:spcPts val="300"/>
              </a:spcBef>
              <a:tabLst>
                <a:tab pos="406400" algn="l"/>
              </a:tabLst>
              <a:defRPr sz="1638" b="1">
                <a:solidFill>
                  <a:srgbClr val="FFCC00"/>
                </a:solidFill>
                <a:effectLst>
                  <a:outerShdw blurRad="34671" dist="34671" dir="2700000" rotWithShape="0">
                    <a:srgbClr val="000000"/>
                  </a:outerShdw>
                </a:effectLst>
                <a:latin typeface="+mn-lt"/>
                <a:ea typeface="+mn-ea"/>
                <a:cs typeface="+mn-cs"/>
                <a:sym typeface="Arial"/>
              </a:defRPr>
            </a:pPr>
            <a:r>
              <a:t>THIS is problem holding up deployment of such therapies!</a:t>
            </a:r>
          </a:p>
          <a:p>
            <a:pPr defTabSz="832104">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But it also suggests huge, perhaps surprising, potential financial benefit:</a:t>
            </a:r>
          </a:p>
          <a:p>
            <a:pPr defTabSz="832104">
              <a:tabLst>
                <a:tab pos="406400" algn="l"/>
                <a:tab pos="2908300" algn="l"/>
                <a:tab pos="5397500" algn="l"/>
              </a:tabLst>
              <a:defRPr sz="819">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	Drug companies spend BILLIONS on ultimately "ineffective" cancer drugs</a:t>
            </a:r>
          </a:p>
          <a:p>
            <a:pPr defTabSz="832104">
              <a:tabLst>
                <a:tab pos="406400" algn="l"/>
                <a:tab pos="2908300" algn="l"/>
                <a:tab pos="5397500" algn="l"/>
              </a:tabLst>
              <a:defRPr sz="728">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	But many of these "ineffective" drugs do a </a:t>
            </a:r>
            <a:r>
              <a:rPr b="1"/>
              <a:t>great</a:t>
            </a:r>
            <a:r>
              <a:t> job of killing cancer cells!</a:t>
            </a:r>
          </a:p>
          <a:p>
            <a:pPr defTabSz="832104">
              <a:tabLst>
                <a:tab pos="406400" algn="l"/>
                <a:tab pos="2908300" algn="l"/>
                <a:tab pos="5397500" algn="l"/>
              </a:tabLst>
              <a:defRPr sz="819">
                <a:effectLst>
                  <a:outerShdw blurRad="34671" dist="34671" dir="2700000" rotWithShape="0">
                    <a:srgbClr val="000000"/>
                  </a:outerShdw>
                </a:effectLst>
                <a:latin typeface="+mn-lt"/>
                <a:ea typeface="+mn-ea"/>
                <a:cs typeface="+mn-cs"/>
                <a:sym typeface="Arial"/>
              </a:defRPr>
            </a:pPr>
            <a:endParaRPr/>
          </a:p>
          <a:p>
            <a:pPr algn="ct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Problem was that they ASLO killed healthy cells they encountered </a:t>
            </a:r>
          </a:p>
          <a:p>
            <a:pPr defTabSz="832104">
              <a:tabLst>
                <a:tab pos="406400" algn="l"/>
                <a:tab pos="2908300" algn="l"/>
                <a:tab pos="5397500" algn="l"/>
              </a:tabLst>
              <a:defRPr sz="1820">
                <a:effectLst>
                  <a:outerShdw blurRad="34671" dist="34671" dir="2700000" rotWithShape="0">
                    <a:srgbClr val="000000"/>
                  </a:outerShdw>
                </a:effectLst>
                <a:latin typeface="+mn-lt"/>
                <a:ea typeface="+mn-ea"/>
                <a:cs typeface="+mn-cs"/>
                <a:sym typeface="Arial"/>
              </a:defRPr>
            </a:pPr>
            <a:endParaRPr/>
          </a:p>
          <a:p>
            <a:pPr algn="ct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Truly "targeted" delivery would allow companies to resurrect abandoned drugs!</a:t>
            </a:r>
          </a:p>
          <a:p>
            <a:pPr algn="ctr" defTabSz="832104">
              <a:spcBef>
                <a:spcPts val="100"/>
              </a:spcBef>
              <a:tabLst>
                <a:tab pos="406400" algn="l"/>
                <a:tab pos="2908300" algn="l"/>
                <a:tab pos="5397500" algn="l"/>
              </a:tabLst>
              <a:defRPr sz="819">
                <a:effectLst>
                  <a:outerShdw blurRad="34671" dist="34671" dir="2700000" rotWithShape="0">
                    <a:srgbClr val="000000"/>
                  </a:outerShdw>
                </a:effectLst>
                <a:latin typeface="+mn-lt"/>
                <a:ea typeface="+mn-ea"/>
                <a:cs typeface="+mn-cs"/>
                <a:sym typeface="Arial"/>
              </a:defRPr>
            </a:pPr>
            <a:r>
              <a:t>		</a:t>
            </a:r>
          </a:p>
          <a:p>
            <a:pPr algn="ctr" defTabSz="832104">
              <a:spcBef>
                <a:spcPts val="300"/>
              </a:spcBef>
              <a:tabLst>
                <a:tab pos="406400" algn="l"/>
                <a:tab pos="2908300" algn="l"/>
                <a:tab pos="5397500" algn="l"/>
              </a:tabLst>
              <a:defRPr sz="1638">
                <a:effectLst>
                  <a:outerShdw blurRad="34671" dist="34671" dir="2700000" rotWithShape="0">
                    <a:srgbClr val="000000"/>
                  </a:outerShdw>
                </a:effectLst>
                <a:latin typeface="+mn-lt"/>
                <a:ea typeface="+mn-ea"/>
                <a:cs typeface="+mn-cs"/>
                <a:sym typeface="Arial"/>
              </a:defRPr>
            </a:pPr>
            <a:r>
              <a:t>Recouping their investments and (we'd hope) also saving us money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38" name="Rectangle 2"/>
          <p:cNvSpPr txBox="1">
            <a:spLocks noGrp="1"/>
          </p:cNvSpPr>
          <p:nvPr>
            <p:ph type="title"/>
          </p:nvPr>
        </p:nvSpPr>
        <p:spPr>
          <a:xfrm>
            <a:off x="304800" y="152400"/>
            <a:ext cx="8534400" cy="609600"/>
          </a:xfrm>
          <a:prstGeom prst="rect">
            <a:avLst/>
          </a:prstGeom>
        </p:spPr>
        <p:txBody>
          <a:bodyPr/>
          <a:lstStyle/>
          <a:p>
            <a:r>
              <a:t>But the use of gold is straightforward, right?</a:t>
            </a:r>
          </a:p>
        </p:txBody>
      </p:sp>
      <p:sp>
        <p:nvSpPr>
          <p:cNvPr id="139" name="Rectangle 3"/>
          <p:cNvSpPr txBox="1">
            <a:spLocks noGrp="1"/>
          </p:cNvSpPr>
          <p:nvPr>
            <p:ph type="body" idx="1"/>
          </p:nvPr>
        </p:nvSpPr>
        <p:spPr>
          <a:xfrm>
            <a:off x="228600" y="914400"/>
            <a:ext cx="8534400" cy="5334000"/>
          </a:xfrm>
          <a:prstGeom prst="rect">
            <a:avLst/>
          </a:prstGeom>
        </p:spPr>
        <p:txBody>
          <a:bodyPr/>
          <a:lstStyle/>
          <a:p>
            <a:pPr algn="ctr">
              <a:tabLst>
                <a:tab pos="457200" algn="l"/>
              </a:tabLst>
              <a:defRPr sz="1800">
                <a:latin typeface="+mn-lt"/>
                <a:ea typeface="+mn-ea"/>
                <a:cs typeface="+mn-cs"/>
                <a:sym typeface="Arial"/>
              </a:defRPr>
            </a:pPr>
            <a:r>
              <a:t>After all:</a:t>
            </a:r>
          </a:p>
          <a:p>
            <a:pPr>
              <a:tabLst>
                <a:tab pos="457200" algn="l"/>
              </a:tabLst>
              <a:defRPr sz="1400">
                <a:latin typeface="+mn-lt"/>
                <a:ea typeface="+mn-ea"/>
                <a:cs typeface="+mn-cs"/>
                <a:sym typeface="Arial"/>
              </a:defRPr>
            </a:pPr>
            <a:endParaRPr/>
          </a:p>
          <a:p>
            <a:pPr>
              <a:tabLst>
                <a:tab pos="457200" algn="l"/>
              </a:tabLst>
              <a:defRPr sz="1800">
                <a:latin typeface="+mn-lt"/>
                <a:ea typeface="+mn-ea"/>
                <a:cs typeface="+mn-cs"/>
                <a:sym typeface="Arial"/>
              </a:defRPr>
            </a:pPr>
            <a:r>
              <a:t>Gold IS “golden” because of its almost complete lack of chemical reactivity</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This is why, unlike silver (or other metals), gold does not tarnish or oxidize</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In fact, chemists have to take very special measures to bind anything to gold</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Their stock trick (used above) is to add a S-H (thiol) chemical attachment group</a:t>
            </a:r>
          </a:p>
          <a:p>
            <a:pPr>
              <a:tabLst>
                <a:tab pos="457200" algn="l"/>
              </a:tabLst>
              <a:defRPr sz="1800">
                <a:latin typeface="+mn-lt"/>
                <a:ea typeface="+mn-ea"/>
                <a:cs typeface="+mn-cs"/>
                <a:sym typeface="Arial"/>
              </a:defRPr>
            </a:pPr>
            <a:endParaRPr/>
          </a:p>
          <a:p>
            <a:pPr>
              <a:tabLst>
                <a:tab pos="457200" algn="l"/>
              </a:tabLst>
              <a:defRPr sz="1800">
                <a:latin typeface="+mn-lt"/>
                <a:ea typeface="+mn-ea"/>
                <a:cs typeface="+mn-cs"/>
                <a:sym typeface="Arial"/>
              </a:defRPr>
            </a:pPr>
            <a:r>
              <a:t>Lack of reactivity makes gold the </a:t>
            </a:r>
            <a:r>
              <a:rPr b="1"/>
              <a:t>first choice</a:t>
            </a:r>
            <a:r>
              <a:t> when need to put metal into body:</a:t>
            </a:r>
          </a:p>
          <a:p>
            <a:pPr>
              <a:tabLst>
                <a:tab pos="457200" algn="l"/>
              </a:tabLst>
              <a:defRPr sz="1000">
                <a:latin typeface="+mn-lt"/>
                <a:ea typeface="+mn-ea"/>
                <a:cs typeface="+mn-cs"/>
                <a:sym typeface="Arial"/>
              </a:defRPr>
            </a:pPr>
            <a:endParaRPr/>
          </a:p>
          <a:p>
            <a:pPr>
              <a:tabLst>
                <a:tab pos="457200" algn="l"/>
              </a:tabLst>
              <a:defRPr sz="1800">
                <a:latin typeface="+mn-lt"/>
                <a:ea typeface="+mn-ea"/>
                <a:cs typeface="+mn-cs"/>
                <a:sym typeface="Arial"/>
              </a:defRPr>
            </a:pPr>
            <a:r>
              <a:t>	</a:t>
            </a:r>
            <a:r>
              <a:rPr sz="1600"/>
              <a:t>Preferred for everything from pierced earring posts to pacemaker wiring </a:t>
            </a:r>
          </a:p>
          <a:p>
            <a:pPr>
              <a:tabLst>
                <a:tab pos="457200" algn="l"/>
              </a:tabLst>
              <a:defRPr>
                <a:latin typeface="+mn-lt"/>
                <a:ea typeface="+mn-ea"/>
                <a:cs typeface="+mn-cs"/>
                <a:sym typeface="Arial"/>
              </a:defRPr>
            </a:pPr>
            <a:endParaRPr sz="1600"/>
          </a:p>
          <a:p>
            <a:pPr algn="ctr">
              <a:tabLst>
                <a:tab pos="457200" algn="l"/>
              </a:tabLst>
              <a:defRPr sz="1800">
                <a:solidFill>
                  <a:srgbClr val="FFCC00"/>
                </a:solidFill>
                <a:latin typeface="+mn-lt"/>
                <a:ea typeface="+mn-ea"/>
                <a:cs typeface="+mn-cs"/>
                <a:sym typeface="Arial"/>
              </a:defRPr>
            </a:pPr>
            <a:r>
              <a:t>However, in the body, it's not </a:t>
            </a:r>
            <a:r>
              <a:rPr b="1"/>
              <a:t>just</a:t>
            </a:r>
            <a:r>
              <a:t> about chemical reactivity</a:t>
            </a:r>
            <a:r>
              <a:rPr>
                <a:solidFill>
                  <a:srgbClr val="FFFFFF"/>
                </a:solidFill>
              </a:rPr>
              <a:t> </a:t>
            </a:r>
          </a:p>
          <a:p>
            <a:pPr>
              <a:tabLst>
                <a:tab pos="457200" algn="l"/>
              </a:tabLst>
              <a:defRPr sz="1200">
                <a:latin typeface="+mn-lt"/>
                <a:ea typeface="+mn-ea"/>
                <a:cs typeface="+mn-cs"/>
                <a:sym typeface="Arial"/>
              </a:defRPr>
            </a:pPr>
            <a:endParaRPr/>
          </a:p>
          <a:p>
            <a:pPr algn="ctr">
              <a:tabLst>
                <a:tab pos="457200" algn="l"/>
              </a:tabLst>
              <a:defRPr sz="1800">
                <a:latin typeface="+mn-lt"/>
                <a:ea typeface="+mn-ea"/>
                <a:cs typeface="+mn-cs"/>
                <a:sym typeface="Arial"/>
              </a:defRPr>
            </a:pPr>
            <a:r>
              <a:t>It's also about shape, and the often strange interaction of shape and chemistry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42" name="Rectangle 2"/>
          <p:cNvSpPr txBox="1">
            <a:spLocks noGrp="1"/>
          </p:cNvSpPr>
          <p:nvPr>
            <p:ph type="title"/>
          </p:nvPr>
        </p:nvSpPr>
        <p:spPr>
          <a:xfrm>
            <a:off x="304800" y="152400"/>
            <a:ext cx="8534400" cy="457200"/>
          </a:xfrm>
          <a:prstGeom prst="rect">
            <a:avLst/>
          </a:prstGeom>
        </p:spPr>
        <p:txBody>
          <a:bodyPr/>
          <a:lstStyle/>
          <a:p>
            <a:r>
              <a:t>How </a:t>
            </a:r>
            <a:r>
              <a:rPr b="1" i="0">
                <a:latin typeface="Tahoma"/>
                <a:ea typeface="Tahoma"/>
                <a:cs typeface="Tahoma"/>
                <a:sym typeface="Tahoma"/>
              </a:rPr>
              <a:t>might</a:t>
            </a:r>
            <a:r>
              <a:t> nanoparticles acquire unexpected toxicity?</a:t>
            </a:r>
          </a:p>
        </p:txBody>
      </p:sp>
      <p:sp>
        <p:nvSpPr>
          <p:cNvPr id="143" name="Rectangle 3"/>
          <p:cNvSpPr txBox="1">
            <a:spLocks noGrp="1"/>
          </p:cNvSpPr>
          <p:nvPr>
            <p:ph type="body" idx="1"/>
          </p:nvPr>
        </p:nvSpPr>
        <p:spPr>
          <a:xfrm>
            <a:off x="228600" y="838200"/>
            <a:ext cx="8534400" cy="5334000"/>
          </a:xfrm>
          <a:prstGeom prst="rect">
            <a:avLst/>
          </a:prstGeom>
        </p:spPr>
        <p:txBody>
          <a:bodyPr/>
          <a:lstStyle/>
          <a:p>
            <a:pPr marL="381000" indent="-381000">
              <a:tabLst>
                <a:tab pos="457200" algn="l"/>
              </a:tabLst>
              <a:defRPr sz="1800">
                <a:latin typeface="+mn-lt"/>
                <a:ea typeface="+mn-ea"/>
                <a:cs typeface="+mn-cs"/>
                <a:sym typeface="Arial"/>
              </a:defRPr>
            </a:pPr>
            <a:r>
              <a:t>1) SURFACE TO VOLUME ratios are vastly higher for nanoparticles:</a:t>
            </a:r>
          </a:p>
          <a:p>
            <a:pPr marL="381000" indent="-381000">
              <a:tabLst>
                <a:tab pos="457200" algn="l"/>
              </a:tabLst>
              <a:defRPr sz="1000">
                <a:latin typeface="+mn-lt"/>
                <a:ea typeface="+mn-ea"/>
                <a:cs typeface="+mn-cs"/>
                <a:sym typeface="Arial"/>
              </a:defRPr>
            </a:pPr>
            <a:endParaRPr/>
          </a:p>
          <a:p>
            <a:pPr marL="381000" indent="-381000">
              <a:tabLst>
                <a:tab pos="457200" algn="l"/>
              </a:tabLst>
              <a:defRPr sz="1800">
                <a:latin typeface="+mn-lt"/>
                <a:ea typeface="+mn-ea"/>
                <a:cs typeface="+mn-cs"/>
                <a:sym typeface="Arial"/>
              </a:defRPr>
            </a:pPr>
            <a:r>
              <a:t>	- </a:t>
            </a:r>
            <a:r>
              <a:rPr sz="1600"/>
              <a:t>Much larger fraction of particle’s atoms/molecules exposed to environment</a:t>
            </a:r>
          </a:p>
          <a:p>
            <a:pPr marL="381000" indent="-381000">
              <a:tabLst>
                <a:tab pos="457200" algn="l"/>
              </a:tabLst>
              <a:defRPr sz="1000">
                <a:latin typeface="+mn-lt"/>
                <a:ea typeface="+mn-ea"/>
                <a:cs typeface="+mn-cs"/>
                <a:sym typeface="Arial"/>
              </a:defRPr>
            </a:pPr>
            <a:endParaRPr/>
          </a:p>
          <a:p>
            <a:pPr marL="381000" indent="-381000">
              <a:spcBef>
                <a:spcPts val="300"/>
              </a:spcBef>
              <a:tabLst>
                <a:tab pos="457200" algn="l"/>
              </a:tabLst>
              <a:defRPr sz="1600">
                <a:latin typeface="+mn-lt"/>
                <a:ea typeface="+mn-ea"/>
                <a:cs typeface="+mn-cs"/>
                <a:sym typeface="Arial"/>
              </a:defRPr>
            </a:pPr>
            <a:r>
              <a:t>	- Then, if constituents are soluble in environment, will also dissolve much more quickly</a:t>
            </a:r>
            <a:endParaRPr sz="1800"/>
          </a:p>
          <a:p>
            <a:pPr marL="381000" indent="-381000">
              <a:tabLst>
                <a:tab pos="457200" algn="l"/>
              </a:tabLst>
              <a:defRPr sz="1600">
                <a:latin typeface="+mn-lt"/>
                <a:ea typeface="+mn-ea"/>
                <a:cs typeface="+mn-cs"/>
                <a:sym typeface="Arial"/>
              </a:defRPr>
            </a:pPr>
            <a:endParaRPr/>
          </a:p>
          <a:p>
            <a:pPr marL="381000" indent="-381000">
              <a:tabLst>
                <a:tab pos="457200" algn="l"/>
              </a:tabLst>
              <a:defRPr sz="1800">
                <a:latin typeface="+mn-lt"/>
                <a:ea typeface="+mn-ea"/>
                <a:cs typeface="+mn-cs"/>
                <a:sym typeface="Arial"/>
              </a:defRPr>
            </a:pPr>
            <a:r>
              <a:t>What IS total surface area of </a:t>
            </a:r>
            <a:r>
              <a:rPr b="1"/>
              <a:t>1 microgram</a:t>
            </a:r>
            <a:r>
              <a:t> of material with density of 3 gm /cc?</a:t>
            </a:r>
          </a:p>
          <a:p>
            <a:pPr marL="381000" indent="-381000">
              <a:tabLst>
                <a:tab pos="457200" algn="l"/>
              </a:tabLst>
              <a:defRPr sz="900">
                <a:latin typeface="+mn-lt"/>
                <a:ea typeface="+mn-ea"/>
                <a:cs typeface="+mn-cs"/>
                <a:sym typeface="Arial"/>
              </a:defRPr>
            </a:pPr>
            <a:endParaRPr/>
          </a:p>
          <a:p>
            <a:pPr marL="381000" indent="-381000">
              <a:tabLst>
                <a:tab pos="457200" algn="l"/>
              </a:tabLst>
              <a:defRPr sz="1800">
                <a:latin typeface="+mn-lt"/>
                <a:ea typeface="+mn-ea"/>
                <a:cs typeface="+mn-cs"/>
                <a:sym typeface="Arial"/>
              </a:defRPr>
            </a:pPr>
            <a:r>
              <a:t>	</a:t>
            </a:r>
            <a:r>
              <a:rPr sz="1600"/>
              <a:t>Particle Mass	# of Particles 	Particle Diameters 		Total Surface Area	</a:t>
            </a:r>
          </a:p>
          <a:p>
            <a:pPr marL="381000" indent="-381000">
              <a:tabLst>
                <a:tab pos="457200" algn="l"/>
              </a:tabLst>
              <a:defRPr sz="800">
                <a:latin typeface="+mn-lt"/>
                <a:ea typeface="+mn-ea"/>
                <a:cs typeface="+mn-cs"/>
                <a:sym typeface="Arial"/>
              </a:defRPr>
            </a:pPr>
            <a:endParaRPr/>
          </a:p>
          <a:p>
            <a:pPr marL="381000" indent="-381000">
              <a:spcBef>
                <a:spcPts val="300"/>
              </a:spcBef>
              <a:tabLst>
                <a:tab pos="457200" algn="l"/>
              </a:tabLst>
              <a:defRPr sz="1400">
                <a:latin typeface="+mn-lt"/>
                <a:ea typeface="+mn-ea"/>
                <a:cs typeface="+mn-cs"/>
                <a:sym typeface="Arial"/>
              </a:defRPr>
            </a:pPr>
            <a:r>
              <a:t>	1 microgram 	1		 121 microns		.0002 cm</a:t>
            </a:r>
            <a:r>
              <a:rPr baseline="30000"/>
              <a:t>2	</a:t>
            </a:r>
            <a:r>
              <a:t> 	</a:t>
            </a:r>
          </a:p>
          <a:p>
            <a:pPr marL="381000" indent="-381000">
              <a:tabLst>
                <a:tab pos="457200" algn="l"/>
              </a:tabLst>
              <a:defRPr sz="800">
                <a:latin typeface="+mn-lt"/>
                <a:ea typeface="+mn-ea"/>
                <a:cs typeface="+mn-cs"/>
                <a:sym typeface="Arial"/>
              </a:defRPr>
            </a:pPr>
            <a:endParaRPr/>
          </a:p>
          <a:p>
            <a:pPr marL="381000" indent="-381000">
              <a:spcBef>
                <a:spcPts val="300"/>
              </a:spcBef>
              <a:tabLst>
                <a:tab pos="457200" algn="l"/>
              </a:tabLst>
              <a:defRPr sz="1400">
                <a:latin typeface="+mn-lt"/>
                <a:ea typeface="+mn-ea"/>
                <a:cs typeface="+mn-cs"/>
                <a:sym typeface="Arial"/>
              </a:defRPr>
            </a:pPr>
            <a:r>
              <a:t>	1 nanogram 	10</a:t>
            </a:r>
            <a:r>
              <a:rPr sz="1600" baseline="30000"/>
              <a:t>3</a:t>
            </a:r>
            <a:r>
              <a:t>		 12.1 microns		.002 cm</a:t>
            </a:r>
            <a:r>
              <a:rPr baseline="30000"/>
              <a:t>2</a:t>
            </a:r>
            <a:r>
              <a:t>  		</a:t>
            </a:r>
          </a:p>
          <a:p>
            <a:pPr marL="381000" indent="-381000">
              <a:tabLst>
                <a:tab pos="457200" algn="l"/>
              </a:tabLst>
              <a:defRPr sz="900">
                <a:latin typeface="+mn-lt"/>
                <a:ea typeface="+mn-ea"/>
                <a:cs typeface="+mn-cs"/>
                <a:sym typeface="Arial"/>
              </a:defRPr>
            </a:pPr>
            <a:endParaRPr/>
          </a:p>
          <a:p>
            <a:pPr marL="381000" indent="-381000">
              <a:spcBef>
                <a:spcPts val="300"/>
              </a:spcBef>
              <a:tabLst>
                <a:tab pos="457200" algn="l"/>
              </a:tabLst>
              <a:defRPr sz="1400">
                <a:latin typeface="+mn-lt"/>
                <a:ea typeface="+mn-ea"/>
                <a:cs typeface="+mn-cs"/>
                <a:sym typeface="Arial"/>
              </a:defRPr>
            </a:pPr>
            <a:r>
              <a:t>	10</a:t>
            </a:r>
            <a:r>
              <a:rPr baseline="30000"/>
              <a:t>-12</a:t>
            </a:r>
            <a:r>
              <a:t> grams	10</a:t>
            </a:r>
            <a:r>
              <a:rPr sz="1600" baseline="30000"/>
              <a:t>6</a:t>
            </a:r>
            <a:r>
              <a:t>		 1.21 microns		.023 cm</a:t>
            </a:r>
            <a:r>
              <a:rPr baseline="30000"/>
              <a:t>2</a:t>
            </a:r>
            <a:r>
              <a:t>  		</a:t>
            </a:r>
          </a:p>
          <a:p>
            <a:pPr marL="381000" indent="-381000">
              <a:tabLst>
                <a:tab pos="457200" algn="l"/>
              </a:tabLst>
              <a:defRPr sz="800">
                <a:latin typeface="+mn-lt"/>
                <a:ea typeface="+mn-ea"/>
                <a:cs typeface="+mn-cs"/>
                <a:sym typeface="Arial"/>
              </a:defRPr>
            </a:pPr>
            <a:endParaRPr/>
          </a:p>
          <a:p>
            <a:pPr marL="381000" indent="-381000">
              <a:spcBef>
                <a:spcPts val="300"/>
              </a:spcBef>
              <a:tabLst>
                <a:tab pos="457200" algn="l"/>
              </a:tabLst>
              <a:defRPr sz="1400">
                <a:latin typeface="+mn-lt"/>
                <a:ea typeface="+mn-ea"/>
                <a:cs typeface="+mn-cs"/>
                <a:sym typeface="Arial"/>
              </a:defRPr>
            </a:pPr>
            <a:r>
              <a:t>	10</a:t>
            </a:r>
            <a:r>
              <a:rPr baseline="30000"/>
              <a:t>-15</a:t>
            </a:r>
            <a:r>
              <a:t> grams	10</a:t>
            </a:r>
            <a:r>
              <a:rPr sz="1600" baseline="30000"/>
              <a:t>9</a:t>
            </a:r>
            <a:r>
              <a:t>		 121 nanometers		.235 cm</a:t>
            </a:r>
            <a:r>
              <a:rPr baseline="30000"/>
              <a:t>2</a:t>
            </a:r>
            <a:r>
              <a:t>		</a:t>
            </a:r>
          </a:p>
          <a:p>
            <a:pPr marL="381000" indent="-381000">
              <a:tabLst>
                <a:tab pos="457200" algn="l"/>
              </a:tabLst>
              <a:defRPr sz="800">
                <a:latin typeface="+mn-lt"/>
                <a:ea typeface="+mn-ea"/>
                <a:cs typeface="+mn-cs"/>
                <a:sym typeface="Arial"/>
              </a:defRPr>
            </a:pPr>
            <a:endParaRPr/>
          </a:p>
          <a:p>
            <a:pPr marL="381000" indent="-381000">
              <a:spcBef>
                <a:spcPts val="300"/>
              </a:spcBef>
              <a:tabLst>
                <a:tab pos="457200" algn="l"/>
              </a:tabLst>
              <a:defRPr sz="1400">
                <a:latin typeface="+mn-lt"/>
                <a:ea typeface="+mn-ea"/>
                <a:cs typeface="+mn-cs"/>
                <a:sym typeface="Arial"/>
              </a:defRPr>
            </a:pPr>
            <a:r>
              <a:t>	10</a:t>
            </a:r>
            <a:r>
              <a:rPr baseline="30000"/>
              <a:t>-18</a:t>
            </a:r>
            <a:r>
              <a:t> grams	10</a:t>
            </a:r>
            <a:r>
              <a:rPr sz="1600" baseline="30000"/>
              <a:t>12</a:t>
            </a:r>
            <a:r>
              <a:t>		 12 nanometers 		2.350 cm</a:t>
            </a:r>
            <a:r>
              <a:rPr baseline="30000"/>
              <a:t>2</a:t>
            </a:r>
            <a:r>
              <a:t>		</a:t>
            </a:r>
          </a:p>
          <a:p>
            <a:pPr marL="381000" indent="-381000">
              <a:tabLst>
                <a:tab pos="457200" algn="l"/>
              </a:tabLst>
              <a:defRPr sz="1600">
                <a:latin typeface="+mn-lt"/>
                <a:ea typeface="+mn-ea"/>
                <a:cs typeface="+mn-cs"/>
                <a:sym typeface="Arial"/>
              </a:defRPr>
            </a:pPr>
            <a:endParaRPr/>
          </a:p>
          <a:p>
            <a:pPr marL="381000" indent="-381000" algn="ctr">
              <a:tabLst>
                <a:tab pos="457200" algn="l"/>
              </a:tabLst>
              <a:defRPr sz="1800">
                <a:solidFill>
                  <a:srgbClr val="FFCC00"/>
                </a:solidFill>
                <a:latin typeface="+mn-lt"/>
                <a:ea typeface="+mn-ea"/>
                <a:cs typeface="+mn-cs"/>
                <a:sym typeface="Arial"/>
              </a:defRPr>
            </a:pPr>
            <a:r>
              <a:t>With 12 nm particle diameters, 1 microgram of material =&gt; 2.3 cm</a:t>
            </a:r>
            <a:r>
              <a:rPr baseline="30000"/>
              <a:t>2</a:t>
            </a:r>
            <a:r>
              <a:t> surface area</a:t>
            </a:r>
            <a:r>
              <a:rPr>
                <a:solidFill>
                  <a:srgbClr val="FF9933"/>
                </a:solidFill>
              </a:rPr>
              <a:t>!</a:t>
            </a:r>
            <a:r>
              <a:rPr sz="1400">
                <a:solidFill>
                  <a:srgbClr val="FFFFFF"/>
                </a:solidFill>
              </a:rP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46" name="Rectangle 3"/>
          <p:cNvSpPr txBox="1">
            <a:spLocks noGrp="1"/>
          </p:cNvSpPr>
          <p:nvPr>
            <p:ph type="body" idx="1"/>
          </p:nvPr>
        </p:nvSpPr>
        <p:spPr>
          <a:xfrm>
            <a:off x="228600" y="457200"/>
            <a:ext cx="8534400" cy="5334000"/>
          </a:xfrm>
          <a:prstGeom prst="rect">
            <a:avLst/>
          </a:prstGeom>
        </p:spPr>
        <p:txBody>
          <a:bodyPr/>
          <a:lstStyle/>
          <a:p>
            <a:pPr marL="373380" indent="-373380" defTabSz="896111">
              <a:tabLst>
                <a:tab pos="444500" algn="l"/>
              </a:tabLst>
              <a:defRPr sz="1764">
                <a:effectLst>
                  <a:outerShdw blurRad="37338" dist="37338" dir="2700000" rotWithShape="0">
                    <a:srgbClr val="000000"/>
                  </a:outerShdw>
                </a:effectLst>
                <a:latin typeface="+mn-lt"/>
                <a:ea typeface="+mn-ea"/>
                <a:cs typeface="+mn-cs"/>
                <a:sym typeface="Arial"/>
              </a:defRPr>
            </a:pPr>
            <a:r>
              <a:t>2) QUANTUM SIZE EFFECT can alter fundamental properties </a:t>
            </a:r>
          </a:p>
          <a:p>
            <a:pPr marL="373380" indent="-373380" defTabSz="896111">
              <a:tabLst>
                <a:tab pos="444500" algn="l"/>
              </a:tabLst>
              <a:defRPr sz="980">
                <a:effectLst>
                  <a:outerShdw blurRad="37338" dist="37338" dir="2700000" rotWithShape="0">
                    <a:srgbClr val="000000"/>
                  </a:outerShdw>
                </a:effectLst>
                <a:latin typeface="+mn-lt"/>
                <a:ea typeface="+mn-ea"/>
                <a:cs typeface="+mn-cs"/>
                <a:sym typeface="Arial"/>
              </a:defRPr>
            </a:pPr>
            <a:endParaRPr/>
          </a:p>
          <a:p>
            <a:pPr marL="373380" indent="-373380" defTabSz="896111">
              <a:tabLst>
                <a:tab pos="444500" algn="l"/>
              </a:tabLst>
              <a:defRPr sz="1764">
                <a:effectLst>
                  <a:outerShdw blurRad="37338" dist="37338" dir="2700000" rotWithShape="0">
                    <a:srgbClr val="000000"/>
                  </a:outerShdw>
                </a:effectLst>
                <a:latin typeface="+mn-lt"/>
                <a:ea typeface="+mn-ea"/>
                <a:cs typeface="+mn-cs"/>
                <a:sym typeface="Arial"/>
              </a:defRPr>
            </a:pPr>
            <a:r>
              <a:t>	</a:t>
            </a:r>
            <a:r>
              <a:rPr sz="1568"/>
              <a:t>Electron standing waves are induced by confinement in particle (lecture 3)</a:t>
            </a:r>
          </a:p>
          <a:p>
            <a:pPr marL="373380" indent="-373380" defTabSz="896111">
              <a:tabLst>
                <a:tab pos="444500" algn="l"/>
              </a:tabLst>
              <a:defRPr sz="784">
                <a:effectLst>
                  <a:outerShdw blurRad="37338" dist="37338" dir="2700000" rotWithShape="0">
                    <a:srgbClr val="000000"/>
                  </a:outerShdw>
                </a:effectLst>
                <a:latin typeface="+mn-lt"/>
                <a:ea typeface="+mn-ea"/>
                <a:cs typeface="+mn-cs"/>
                <a:sym typeface="Arial"/>
              </a:defRPr>
            </a:pPr>
            <a:endParaRPr/>
          </a:p>
          <a:p>
            <a:pPr marL="373380" indent="-373380"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They have altered size-dependent energies</a:t>
            </a:r>
          </a:p>
          <a:p>
            <a:pPr marL="373380" indent="-373380" defTabSz="896111">
              <a:tabLst>
                <a:tab pos="444500" algn="l"/>
              </a:tabLst>
              <a:defRPr sz="882">
                <a:effectLst>
                  <a:outerShdw blurRad="37338" dist="37338" dir="2700000" rotWithShape="0">
                    <a:srgbClr val="000000"/>
                  </a:outerShdw>
                </a:effectLst>
                <a:latin typeface="+mn-lt"/>
                <a:ea typeface="+mn-ea"/>
                <a:cs typeface="+mn-cs"/>
                <a:sym typeface="Arial"/>
              </a:defRPr>
            </a:pPr>
            <a:endParaRPr/>
          </a:p>
          <a:p>
            <a:pPr marL="373380" indent="-373380"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Those altered energies dictate nanoparticle’s optical and chemical properties</a:t>
            </a:r>
            <a:endParaRPr>
              <a:solidFill>
                <a:srgbClr val="FF9933"/>
              </a:solidFill>
            </a:endParaRPr>
          </a:p>
          <a:p>
            <a:pPr marL="373380" indent="-373380" defTabSz="896111">
              <a:tabLst>
                <a:tab pos="444500" algn="l"/>
              </a:tabLst>
              <a:defRPr sz="1960">
                <a:solidFill>
                  <a:srgbClr val="FF9933"/>
                </a:solidFill>
                <a:effectLst>
                  <a:outerShdw blurRad="37338" dist="37338" dir="2700000" rotWithShape="0">
                    <a:srgbClr val="000000"/>
                  </a:outerShdw>
                </a:effectLst>
                <a:latin typeface="+mn-lt"/>
                <a:ea typeface="+mn-ea"/>
                <a:cs typeface="+mn-cs"/>
                <a:sym typeface="Arial"/>
              </a:defRPr>
            </a:pPr>
            <a:endParaRPr/>
          </a:p>
          <a:p>
            <a:pPr marL="373380" indent="-373380" defTabSz="896111">
              <a:tabLst>
                <a:tab pos="444500" algn="l"/>
              </a:tabLst>
              <a:defRPr sz="1764">
                <a:effectLst>
                  <a:outerShdw blurRad="37338" dist="37338" dir="2700000" rotWithShape="0">
                    <a:srgbClr val="000000"/>
                  </a:outerShdw>
                </a:effectLst>
                <a:latin typeface="+mn-lt"/>
                <a:ea typeface="+mn-ea"/>
                <a:cs typeface="+mn-cs"/>
                <a:sym typeface="Arial"/>
              </a:defRPr>
            </a:pPr>
            <a:r>
              <a:t>3) SIZE AND SHAPE may yield new biological interactions</a:t>
            </a:r>
          </a:p>
          <a:p>
            <a:pPr marL="373380" indent="-373380" defTabSz="896111">
              <a:tabLst>
                <a:tab pos="444500" algn="l"/>
              </a:tabLst>
              <a:defRPr sz="784">
                <a:effectLst>
                  <a:outerShdw blurRad="37338" dist="37338" dir="2700000" rotWithShape="0">
                    <a:srgbClr val="000000"/>
                  </a:outerShdw>
                </a:effectLst>
                <a:latin typeface="+mn-lt"/>
                <a:ea typeface="+mn-ea"/>
                <a:cs typeface="+mn-cs"/>
                <a:sym typeface="Arial"/>
              </a:defRPr>
            </a:pPr>
            <a:endParaRPr/>
          </a:p>
          <a:p>
            <a:pPr marL="373380" indent="-373380" defTabSz="896111">
              <a:tabLst>
                <a:tab pos="444500" algn="l"/>
              </a:tabLst>
              <a:defRPr sz="1764">
                <a:effectLst>
                  <a:outerShdw blurRad="37338" dist="37338" dir="2700000" rotWithShape="0">
                    <a:srgbClr val="000000"/>
                  </a:outerShdw>
                </a:effectLst>
                <a:latin typeface="+mn-lt"/>
                <a:ea typeface="+mn-ea"/>
                <a:cs typeface="+mn-cs"/>
                <a:sym typeface="Arial"/>
              </a:defRPr>
            </a:pPr>
            <a:r>
              <a:t>	</a:t>
            </a:r>
            <a:r>
              <a:rPr sz="1568"/>
              <a:t>For instance, the above ability of properly sized </a:t>
            </a:r>
          </a:p>
          <a:p>
            <a:pPr marL="373380" indent="-373380" defTabSz="896111">
              <a:tabLst>
                <a:tab pos="444500" algn="l"/>
              </a:tabLst>
              <a:defRPr sz="490">
                <a:effectLst>
                  <a:outerShdw blurRad="37338" dist="37338" dir="2700000" rotWithShape="0">
                    <a:srgbClr val="000000"/>
                  </a:outerShdw>
                </a:effectLst>
                <a:latin typeface="+mn-lt"/>
                <a:ea typeface="+mn-ea"/>
                <a:cs typeface="+mn-cs"/>
                <a:sym typeface="Arial"/>
              </a:defRPr>
            </a:pPr>
            <a:endParaRPr/>
          </a:p>
          <a:p>
            <a:pPr marL="373380" indent="-373380" defTabSz="896111">
              <a:spcBef>
                <a:spcPts val="300"/>
              </a:spcBef>
              <a:tabLst>
                <a:tab pos="444500" algn="l"/>
              </a:tabLst>
              <a:defRPr sz="1568">
                <a:effectLst>
                  <a:outerShdw blurRad="37338" dist="37338" dir="2700000" rotWithShape="0">
                    <a:srgbClr val="000000"/>
                  </a:outerShdw>
                </a:effectLst>
                <a:latin typeface="+mn-lt"/>
                <a:ea typeface="+mn-ea"/>
                <a:cs typeface="+mn-cs"/>
                <a:sym typeface="Arial"/>
              </a:defRPr>
            </a:pPr>
            <a:r>
              <a:t>	gold nanoparticles to penetrate blood tissue barrier:</a:t>
            </a:r>
          </a:p>
          <a:p>
            <a:pPr marL="373380" indent="-373380" defTabSz="896111">
              <a:tabLst>
                <a:tab pos="444500" algn="l"/>
              </a:tabLst>
              <a:defRPr sz="2352">
                <a:effectLst>
                  <a:outerShdw blurRad="37338" dist="37338" dir="2700000" rotWithShape="0">
                    <a:srgbClr val="000000"/>
                  </a:outerShdw>
                </a:effectLst>
                <a:latin typeface="+mn-lt"/>
                <a:ea typeface="+mn-ea"/>
                <a:cs typeface="+mn-cs"/>
                <a:sym typeface="Arial"/>
              </a:defRPr>
            </a:pPr>
            <a:endParaRPr/>
          </a:p>
          <a:p>
            <a:pPr marL="373380" indent="-373380" defTabSz="896111">
              <a:tabLst>
                <a:tab pos="444500" algn="l"/>
              </a:tabLst>
              <a:defRPr sz="1960">
                <a:solidFill>
                  <a:srgbClr val="FF9933"/>
                </a:solidFill>
                <a:effectLst>
                  <a:outerShdw blurRad="37338" dist="37338" dir="2700000" rotWithShape="0">
                    <a:srgbClr val="000000"/>
                  </a:outerShdw>
                </a:effectLst>
                <a:latin typeface="+mn-lt"/>
                <a:ea typeface="+mn-ea"/>
                <a:cs typeface="+mn-cs"/>
                <a:sym typeface="Arial"/>
              </a:defRPr>
            </a:pPr>
            <a:endParaRPr/>
          </a:p>
          <a:p>
            <a:pPr marL="373380" indent="-373380" defTabSz="896111">
              <a:tabLst>
                <a:tab pos="444500" algn="l"/>
              </a:tabLst>
              <a:defRPr sz="1960">
                <a:solidFill>
                  <a:srgbClr val="FFCC00"/>
                </a:solidFill>
                <a:effectLst>
                  <a:outerShdw blurRad="37338" dist="37338" dir="2700000" rotWithShape="0">
                    <a:srgbClr val="000000"/>
                  </a:outerShdw>
                </a:effectLst>
                <a:latin typeface="+mn-lt"/>
                <a:ea typeface="+mn-ea"/>
                <a:cs typeface="+mn-cs"/>
                <a:sym typeface="Arial"/>
              </a:defRPr>
            </a:pPr>
            <a:r>
              <a:t>But in the case of nano gold, is there ANY evidence of altered properties?</a:t>
            </a:r>
            <a:r>
              <a:rPr>
                <a:solidFill>
                  <a:srgbClr val="FF9933"/>
                </a:solidFill>
              </a:rPr>
              <a:t> </a:t>
            </a:r>
            <a:r>
              <a:rPr sz="1764">
                <a:solidFill>
                  <a:srgbClr val="FFFFFF"/>
                </a:solidFill>
              </a:rPr>
              <a:t>	</a:t>
            </a:r>
            <a:endParaRPr sz="1372"/>
          </a:p>
          <a:p>
            <a:pPr marL="373380" indent="-373380" defTabSz="896111">
              <a:tabLst>
                <a:tab pos="444500" algn="l"/>
              </a:tabLst>
              <a:defRPr sz="1764">
                <a:effectLst>
                  <a:outerShdw blurRad="37338" dist="37338" dir="2700000" rotWithShape="0">
                    <a:srgbClr val="000000"/>
                  </a:outerShdw>
                </a:effectLst>
                <a:latin typeface="+mn-lt"/>
                <a:ea typeface="+mn-ea"/>
                <a:cs typeface="+mn-cs"/>
                <a:sym typeface="Arial"/>
              </a:defRPr>
            </a:pPr>
            <a:r>
              <a:t>YES: Discovered in 1930's that injected colloidal gold relieved rheumatoid arthritis</a:t>
            </a:r>
          </a:p>
          <a:p>
            <a:pPr marL="373380" indent="-373380" defTabSz="896111">
              <a:tabLst>
                <a:tab pos="444500" algn="l"/>
              </a:tabLst>
              <a:defRPr sz="1176">
                <a:effectLst>
                  <a:outerShdw blurRad="37338" dist="37338" dir="2700000" rotWithShape="0">
                    <a:srgbClr val="000000"/>
                  </a:outerShdw>
                </a:effectLst>
                <a:latin typeface="+mn-lt"/>
                <a:ea typeface="+mn-ea"/>
                <a:cs typeface="+mn-cs"/>
                <a:sym typeface="Arial"/>
              </a:defRPr>
            </a:pPr>
            <a:endParaRPr/>
          </a:p>
          <a:p>
            <a:pPr marL="373380" indent="-373380" algn="ctr" defTabSz="896111">
              <a:tabLst>
                <a:tab pos="444500" algn="l"/>
              </a:tabLst>
              <a:defRPr sz="1764">
                <a:effectLst>
                  <a:outerShdw blurRad="37338" dist="37338" dir="2700000" rotWithShape="0">
                    <a:srgbClr val="000000"/>
                  </a:outerShdw>
                </a:effectLst>
                <a:latin typeface="+mn-lt"/>
                <a:ea typeface="+mn-ea"/>
                <a:cs typeface="+mn-cs"/>
                <a:sym typeface="Arial"/>
              </a:defRPr>
            </a:pPr>
            <a:r>
              <a:t>Via a mechanism STILL not fully understood!</a:t>
            </a:r>
          </a:p>
        </p:txBody>
      </p:sp>
      <p:pic>
        <p:nvPicPr>
          <p:cNvPr id="147" name="Picture 4" descr="Picture 4"/>
          <p:cNvPicPr>
            <a:picLocks noChangeAspect="1"/>
          </p:cNvPicPr>
          <p:nvPr/>
        </p:nvPicPr>
        <p:blipFill>
          <a:blip r:embed="rId2">
            <a:extLst/>
          </a:blip>
          <a:stretch>
            <a:fillRect/>
          </a:stretch>
        </p:blipFill>
        <p:spPr>
          <a:xfrm>
            <a:off x="5791200" y="3048000"/>
            <a:ext cx="1524000" cy="103822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Lecture 1 - What is Nanoscience">
  <a:themeElements>
    <a:clrScheme name="Custom 56">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5844</Words>
  <Application>Microsoft Macintosh PowerPoint</Application>
  <PresentationFormat>On-screen Show (4:3)</PresentationFormat>
  <Paragraphs>847</Paragraphs>
  <Slides>47</Slides>
  <Notes>0</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Lecture 1 - What is Nanoscience</vt:lpstr>
      <vt:lpstr>Nanotechnology Challenges and Fears</vt:lpstr>
      <vt:lpstr>Slide 2</vt:lpstr>
      <vt:lpstr>Case Study #1) Use of nano gold in chemotherapy:</vt:lpstr>
      <vt:lpstr>Of course, it's never quite that simple:</vt:lpstr>
      <vt:lpstr>But there is a (serious!) complication:</vt:lpstr>
      <vt:lpstr>Slide 6</vt:lpstr>
      <vt:lpstr>But the use of gold is straightforward, right?</vt:lpstr>
      <vt:lpstr>How might nanoparticles acquire unexpected toxicity?</vt:lpstr>
      <vt:lpstr>Slide 9</vt:lpstr>
      <vt:lpstr>Along with more recent studies on nano gold:</vt:lpstr>
      <vt:lpstr>Slide 11</vt:lpstr>
      <vt:lpstr>Reminding us of course's title: “We're not in Kansas Anymore!”</vt:lpstr>
      <vt:lpstr>Case Study #2) Nano metal oxides in sunblock</vt:lpstr>
      <vt:lpstr>But sunblocks can have a cosmetic problem:</vt:lpstr>
      <vt:lpstr>However, skin is hardly monolithic armor:</vt:lpstr>
      <vt:lpstr>So can we assume that skin blocks nano metal particles?</vt:lpstr>
      <vt:lpstr>But “less than one part per thousand” sounds pretty low</vt:lpstr>
      <vt:lpstr>To play it safe just avoid nano sunblock brands! (right?)</vt:lpstr>
      <vt:lpstr>So I put nano sunblock on my “Fears” list</vt:lpstr>
      <vt:lpstr>Case Study #3) Nano silver impregnated plastics</vt:lpstr>
      <vt:lpstr>And silver has surprisingly strong/quick effect upon aquatic bacteria</vt:lpstr>
      <vt:lpstr>And now add in the modern paranoia about   GERMS (!!!!):</vt:lpstr>
      <vt:lpstr>The free market response?</vt:lpstr>
      <vt:lpstr>Where you can expect to find nanosilver in YOUR life:</vt:lpstr>
      <vt:lpstr>Why should I worry about a fungicide / bactericide?</vt:lpstr>
      <vt:lpstr>And do we even need bactericides?</vt:lpstr>
      <vt:lpstr>We've already lost control of where nano silver ends up</vt:lpstr>
      <vt:lpstr>And so nanosilver TOO ends up on my “Fears” list</vt:lpstr>
      <vt:lpstr>Case study #4) Asbestos and possible nanotube parallels</vt:lpstr>
      <vt:lpstr>Toxicity is related to where fibers come to rest in human body:</vt:lpstr>
      <vt:lpstr>Even at particular location, toxicity is shape/size dependent:</vt:lpstr>
      <vt:lpstr>And can be differentiated by particular asbestos fiber:</vt:lpstr>
      <vt:lpstr>Why bring up the subject of asbestos?</vt:lpstr>
      <vt:lpstr>But asbestos toxicity ALSO depends on its surface chemistry:</vt:lpstr>
      <vt:lpstr>“Carbon nanotubes that look like asbestos behave like asbestos”</vt:lpstr>
      <vt:lpstr>But why are only certain cells sensitive to certain nanofibers?</vt:lpstr>
      <vt:lpstr>They are the cell's internal cargo containers:</vt:lpstr>
      <vt:lpstr>Process is called "endocytosis" – looks like this:</vt:lpstr>
      <vt:lpstr>Computer simulation of resulting cellular indigestion:</vt:lpstr>
      <vt:lpstr>So I put this into my full “Fear” classification</vt:lpstr>
      <vt:lpstr>But where ELSE might nano toxic materials go?</vt:lpstr>
      <vt:lpstr>And nano containment is a BIG potential challenge</vt:lpstr>
      <vt:lpstr>With containment being such a challenge, what are we doing?</vt:lpstr>
      <vt:lpstr>This last possible application is a real gem:</vt:lpstr>
      <vt:lpstr>Can it / should it be stopped?</vt:lpstr>
      <vt:lpstr>For nanotechnology:</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Challenges and Fears</dc:title>
  <cp:lastModifiedBy>John Bean</cp:lastModifiedBy>
  <cp:revision>1</cp:revision>
  <dcterms:created xsi:type="dcterms:W3CDTF">2019-03-05T15:49:47Z</dcterms:created>
  <dcterms:modified xsi:type="dcterms:W3CDTF">2019-03-05T15:51:14Z</dcterms:modified>
</cp:coreProperties>
</file>